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31"/>
  </p:notesMasterIdLst>
  <p:handoutMasterIdLst>
    <p:handoutMasterId r:id="rId32"/>
  </p:handoutMasterIdLst>
  <p:sldIdLst>
    <p:sldId id="1859" r:id="rId6"/>
    <p:sldId id="1864" r:id="rId7"/>
    <p:sldId id="1870" r:id="rId8"/>
    <p:sldId id="1871" r:id="rId9"/>
    <p:sldId id="1872" r:id="rId10"/>
    <p:sldId id="1882" r:id="rId11"/>
    <p:sldId id="323" r:id="rId12"/>
    <p:sldId id="1883" r:id="rId13"/>
    <p:sldId id="1885" r:id="rId14"/>
    <p:sldId id="1873" r:id="rId15"/>
    <p:sldId id="1874" r:id="rId16"/>
    <p:sldId id="1875" r:id="rId17"/>
    <p:sldId id="1880" r:id="rId18"/>
    <p:sldId id="1876" r:id="rId19"/>
    <p:sldId id="1877" r:id="rId20"/>
    <p:sldId id="270" r:id="rId21"/>
    <p:sldId id="1879" r:id="rId22"/>
    <p:sldId id="274" r:id="rId23"/>
    <p:sldId id="276" r:id="rId24"/>
    <p:sldId id="1878" r:id="rId25"/>
    <p:sldId id="1886" r:id="rId26"/>
    <p:sldId id="1881" r:id="rId27"/>
    <p:sldId id="1887" r:id="rId28"/>
    <p:sldId id="320" r:id="rId29"/>
    <p:sldId id="1866" r:id="rId30"/>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Light Template" id="{A073DAE3-B461-442F-A3D3-6642BD875E45}">
          <p14:sldIdLst>
            <p14:sldId id="1859"/>
            <p14:sldId id="1864"/>
            <p14:sldId id="1870"/>
            <p14:sldId id="1871"/>
            <p14:sldId id="1872"/>
            <p14:sldId id="1882"/>
            <p14:sldId id="323"/>
            <p14:sldId id="1883"/>
            <p14:sldId id="1885"/>
            <p14:sldId id="1873"/>
            <p14:sldId id="1874"/>
            <p14:sldId id="1875"/>
            <p14:sldId id="1880"/>
            <p14:sldId id="1876"/>
            <p14:sldId id="1877"/>
            <p14:sldId id="270"/>
            <p14:sldId id="1879"/>
            <p14:sldId id="274"/>
            <p14:sldId id="276"/>
            <p14:sldId id="1878"/>
            <p14:sldId id="1886"/>
            <p14:sldId id="1881"/>
            <p14:sldId id="1887"/>
            <p14:sldId id="320"/>
            <p14:sldId id="186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DD"/>
    <a:srgbClr val="A1C7E0"/>
    <a:srgbClr val="026E81"/>
    <a:srgbClr val="FF9933"/>
    <a:srgbClr val="292929"/>
    <a:srgbClr val="00ABBD"/>
    <a:srgbClr val="0078D4"/>
    <a:srgbClr val="50E6FF"/>
    <a:srgbClr val="30E5D0"/>
    <a:srgbClr val="107C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37692A-602F-41FC-B00D-F0AB57A4D83F}" v="2" dt="2022-01-26T19:03:20.709"/>
    <p1510:client id="{41DAD8AF-2997-4A17-BC62-29FD8C435762}" v="1" dt="2021-12-10T19:35:09.795"/>
    <p1510:client id="{DB1108B5-C79D-469E-93A4-ED255D570E97}" v="1" dt="2022-04-21T08:53:40.9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68" autoAdjust="0"/>
    <p:restoredTop sz="91242" autoAdjust="0"/>
  </p:normalViewPr>
  <p:slideViewPr>
    <p:cSldViewPr snapToGrid="0">
      <p:cViewPr varScale="1">
        <p:scale>
          <a:sx n="75" d="100"/>
          <a:sy n="75" d="100"/>
        </p:scale>
        <p:origin x="1003" y="67"/>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9" d="100"/>
        <a:sy n="89" d="100"/>
      </p:scale>
      <p:origin x="0" y="-2962"/>
    </p:cViewPr>
  </p:sorterViewPr>
  <p:notesViewPr>
    <p:cSldViewPr snapToGrid="0" showGuides="1">
      <p:cViewPr varScale="1">
        <p:scale>
          <a:sx n="89" d="100"/>
          <a:sy n="89" d="100"/>
        </p:scale>
        <p:origin x="3798"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5/10/relationships/revisionInfo" Target="revisionInfo.xml"/><Relationship Id="rId21" Type="http://schemas.openxmlformats.org/officeDocument/2006/relationships/slide" Target="slides/slide16.xml"/><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commentAuthors" Target="commentAuthors.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 Monterrey" userId="e5ba0405-a8bf-43ca-a7b0-0586113e5984" providerId="ADAL" clId="{41DAD8AF-2997-4A17-BC62-29FD8C435762}"/>
    <pc:docChg chg="custSel modSld">
      <pc:chgData name="Sam Monterrey" userId="e5ba0405-a8bf-43ca-a7b0-0586113e5984" providerId="ADAL" clId="{41DAD8AF-2997-4A17-BC62-29FD8C435762}" dt="2021-12-10T19:36:42.690" v="101" actId="113"/>
      <pc:docMkLst>
        <pc:docMk/>
      </pc:docMkLst>
      <pc:sldChg chg="addSp delSp modSp mod">
        <pc:chgData name="Sam Monterrey" userId="e5ba0405-a8bf-43ca-a7b0-0586113e5984" providerId="ADAL" clId="{41DAD8AF-2997-4A17-BC62-29FD8C435762}" dt="2021-12-10T19:36:42.690" v="101" actId="113"/>
        <pc:sldMkLst>
          <pc:docMk/>
          <pc:sldMk cId="4056414588" sldId="1857"/>
        </pc:sldMkLst>
        <pc:spChg chg="add del mod">
          <ac:chgData name="Sam Monterrey" userId="e5ba0405-a8bf-43ca-a7b0-0586113e5984" providerId="ADAL" clId="{41DAD8AF-2997-4A17-BC62-29FD8C435762}" dt="2021-12-10T19:34:57.822" v="1" actId="478"/>
          <ac:spMkLst>
            <pc:docMk/>
            <pc:sldMk cId="4056414588" sldId="1857"/>
            <ac:spMk id="3" creationId="{4418CA60-33DC-4B6F-8668-B42990C0F947}"/>
          </ac:spMkLst>
        </pc:spChg>
        <pc:spChg chg="del">
          <ac:chgData name="Sam Monterrey" userId="e5ba0405-a8bf-43ca-a7b0-0586113e5984" providerId="ADAL" clId="{41DAD8AF-2997-4A17-BC62-29FD8C435762}" dt="2021-12-10T19:34:52.537" v="0" actId="478"/>
          <ac:spMkLst>
            <pc:docMk/>
            <pc:sldMk cId="4056414588" sldId="1857"/>
            <ac:spMk id="4" creationId="{00000000-0000-0000-0000-000000000000}"/>
          </ac:spMkLst>
        </pc:spChg>
        <pc:spChg chg="add mod">
          <ac:chgData name="Sam Monterrey" userId="e5ba0405-a8bf-43ca-a7b0-0586113e5984" providerId="ADAL" clId="{41DAD8AF-2997-4A17-BC62-29FD8C435762}" dt="2021-12-10T19:36:42.690" v="101" actId="113"/>
          <ac:spMkLst>
            <pc:docMk/>
            <pc:sldMk cId="4056414588" sldId="1857"/>
            <ac:spMk id="8" creationId="{3D79D865-9C22-4AC1-BC5C-19C157037C1E}"/>
          </ac:spMkLst>
        </pc:spChg>
        <pc:picChg chg="add mod">
          <ac:chgData name="Sam Monterrey" userId="e5ba0405-a8bf-43ca-a7b0-0586113e5984" providerId="ADAL" clId="{41DAD8AF-2997-4A17-BC62-29FD8C435762}" dt="2021-12-10T19:35:32.094" v="8" actId="1076"/>
          <ac:picMkLst>
            <pc:docMk/>
            <pc:sldMk cId="4056414588" sldId="1857"/>
            <ac:picMk id="7" creationId="{80D4D254-4152-4418-B376-A538149C8DEE}"/>
          </ac:picMkLst>
        </pc:picChg>
      </pc:sldChg>
    </pc:docChg>
  </pc:docChgLst>
  <pc:docChgLst>
    <pc:chgData name="Rianne Ford (Student Ambassadors PM)" userId="S::rianne.ford@studentambassadors.com::2f446194-5b90-44fc-8c3d-7e17a22896a8" providerId="AD" clId="Web-{2137692A-602F-41FC-B00D-F0AB57A4D83F}"/>
    <pc:docChg chg="modSld">
      <pc:chgData name="Rianne Ford (Student Ambassadors PM)" userId="S::rianne.ford@studentambassadors.com::2f446194-5b90-44fc-8c3d-7e17a22896a8" providerId="AD" clId="Web-{2137692A-602F-41FC-B00D-F0AB57A4D83F}" dt="2022-01-26T19:03:20.709" v="1"/>
      <pc:docMkLst>
        <pc:docMk/>
      </pc:docMkLst>
      <pc:sldChg chg="delSp">
        <pc:chgData name="Rianne Ford (Student Ambassadors PM)" userId="S::rianne.ford@studentambassadors.com::2f446194-5b90-44fc-8c3d-7e17a22896a8" providerId="AD" clId="Web-{2137692A-602F-41FC-B00D-F0AB57A4D83F}" dt="2022-01-26T19:03:20.709" v="1"/>
        <pc:sldMkLst>
          <pc:docMk/>
          <pc:sldMk cId="4056414588" sldId="1857"/>
        </pc:sldMkLst>
        <pc:spChg chg="del">
          <ac:chgData name="Rianne Ford (Student Ambassadors PM)" userId="S::rianne.ford@studentambassadors.com::2f446194-5b90-44fc-8c3d-7e17a22896a8" providerId="AD" clId="Web-{2137692A-602F-41FC-B00D-F0AB57A4D83F}" dt="2022-01-26T19:03:20.709" v="1"/>
          <ac:spMkLst>
            <pc:docMk/>
            <pc:sldMk cId="4056414588" sldId="1857"/>
            <ac:spMk id="8" creationId="{3D79D865-9C22-4AC1-BC5C-19C157037C1E}"/>
          </ac:spMkLst>
        </pc:spChg>
        <pc:picChg chg="del">
          <ac:chgData name="Rianne Ford (Student Ambassadors PM)" userId="S::rianne.ford@studentambassadors.com::2f446194-5b90-44fc-8c3d-7e17a22896a8" providerId="AD" clId="Web-{2137692A-602F-41FC-B00D-F0AB57A4D83F}" dt="2022-01-26T19:03:14.068" v="0"/>
          <ac:picMkLst>
            <pc:docMk/>
            <pc:sldMk cId="4056414588" sldId="1857"/>
            <ac:picMk id="7" creationId="{80D4D254-4152-4418-B376-A538149C8DEE}"/>
          </ac:picMkLst>
        </pc:picChg>
      </pc:sldChg>
    </pc:docChg>
  </pc:docChgLst>
  <pc:docChgLst>
    <pc:chgData name="Muhammad Irfaan Ali Subratty" userId="S::isubratty@studentambassadors.com::c896def2-3531-4fad-9bfb-01b9fe49a77f" providerId="AD" clId="Web-{DB1108B5-C79D-469E-93A4-ED255D570E97}"/>
    <pc:docChg chg="modSld">
      <pc:chgData name="Muhammad Irfaan Ali Subratty" userId="S::isubratty@studentambassadors.com::c896def2-3531-4fad-9bfb-01b9fe49a77f" providerId="AD" clId="Web-{DB1108B5-C79D-469E-93A4-ED255D570E97}" dt="2022-04-21T08:53:40.933" v="0"/>
      <pc:docMkLst>
        <pc:docMk/>
      </pc:docMkLst>
      <pc:sldChg chg="addSp">
        <pc:chgData name="Muhammad Irfaan Ali Subratty" userId="S::isubratty@studentambassadors.com::c896def2-3531-4fad-9bfb-01b9fe49a77f" providerId="AD" clId="Web-{DB1108B5-C79D-469E-93A4-ED255D570E97}" dt="2022-04-21T08:53:40.933" v="0"/>
        <pc:sldMkLst>
          <pc:docMk/>
          <pc:sldMk cId="1444328475" sldId="1859"/>
        </pc:sldMkLst>
        <pc:spChg chg="add">
          <ac:chgData name="Muhammad Irfaan Ali Subratty" userId="S::isubratty@studentambassadors.com::c896def2-3531-4fad-9bfb-01b9fe49a77f" providerId="AD" clId="Web-{DB1108B5-C79D-469E-93A4-ED255D570E97}" dt="2022-04-21T08:53:40.933" v="0"/>
          <ac:spMkLst>
            <pc:docMk/>
            <pc:sldMk cId="1444328475" sldId="1859"/>
            <ac:spMk id="2" creationId="{111EA9D3-472E-B22A-C93B-530511959025}"/>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5/6/2022 1:44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eg>
</file>

<file path=ppt/media/image11.png>
</file>

<file path=ppt/media/image12.png>
</file>

<file path=ppt/media/image13.png>
</file>

<file path=ppt/media/image14.jpe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svg>
</file>

<file path=ppt/media/image35.jpg>
</file>

<file path=ppt/media/image36.jpg>
</file>

<file path=ppt/media/image37.png>
</file>

<file path=ppt/media/image38.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5/6/2022 1:43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code.visualstudio.com/docs/nodejs/angular-tutorial" TargetMode="External"/><Relationship Id="rId2" Type="http://schemas.openxmlformats.org/officeDocument/2006/relationships/slide" Target="../slides/slide24.xml"/><Relationship Id="rId1" Type="http://schemas.openxmlformats.org/officeDocument/2006/relationships/notesMaster" Target="../notesMasters/notesMaster1.xml"/><Relationship Id="rId5" Type="http://schemas.openxmlformats.org/officeDocument/2006/relationships/hyperlink" Target="https://code.visualstudio.com/docs/nodejs/vuejs-tutorial" TargetMode="External"/><Relationship Id="rId4" Type="http://schemas.openxmlformats.org/officeDocument/2006/relationships/hyperlink" Target="https://code.visualstudio.com/docs/nodejs/reactjs-tutorial" TargetMode="Externa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api.jquery.com?azure-portal=true"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s://en.wikipedia.org/wiki/Representational_state_transfer?azure-portal=true" TargetMode="External"/><Relationship Id="rId4" Type="http://schemas.openxmlformats.org/officeDocument/2006/relationships/hyperlink" Target="https://en.wikipedia.org/wiki/SOAP?azure-portal=tru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136873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初学</a:t>
            </a:r>
            <a:r>
              <a:rPr lang="en-US" altLang="zh-CN" dirty="0"/>
              <a:t>Web</a:t>
            </a:r>
            <a:r>
              <a:rPr lang="zh-CN" altLang="en-US" dirty="0"/>
              <a:t>开发时，我们主要关注每个标签、</a:t>
            </a:r>
            <a:r>
              <a:rPr lang="en-US" altLang="zh-CN" dirty="0"/>
              <a:t>CSS</a:t>
            </a:r>
            <a:r>
              <a:rPr lang="zh-CN" altLang="en-US" dirty="0"/>
              <a:t>属性什么功能，</a:t>
            </a:r>
            <a:r>
              <a:rPr lang="en-US" altLang="zh-CN" dirty="0"/>
              <a:t>JavaScript</a:t>
            </a:r>
            <a:r>
              <a:rPr lang="zh-CN" altLang="en-US" dirty="0"/>
              <a:t>的语法。但当你要进行一个项目开发，或者想要设计精美的页面时，遵循一定的开发流程可以提高效率。</a:t>
            </a:r>
            <a:endParaRPr lang="en-US" altLang="zh-CN" dirty="0"/>
          </a:p>
          <a:p>
            <a:r>
              <a:rPr lang="zh-CN" altLang="en-US" dirty="0"/>
              <a:t>第一个阶段是想法，要知道要开发的网站主题，需要什么功能。可以去做一些研究，参考别人如何设计。</a:t>
            </a:r>
            <a:endParaRPr lang="en-US" altLang="zh-CN" dirty="0"/>
          </a:p>
          <a:p>
            <a:r>
              <a:rPr lang="zh-CN" altLang="en-US" dirty="0"/>
              <a:t>第二阶段是设计，需要设计出每个页面的样子。设计阶段可以让你在编码时注意力集中在编写</a:t>
            </a:r>
            <a:r>
              <a:rPr lang="en-US" altLang="zh-CN" dirty="0"/>
              <a:t>CSS</a:t>
            </a:r>
            <a:r>
              <a:rPr lang="zh-CN" altLang="en-US" dirty="0"/>
              <a:t>上，而不是一边写</a:t>
            </a:r>
            <a:r>
              <a:rPr lang="en-US" altLang="zh-CN" dirty="0"/>
              <a:t>CSS</a:t>
            </a:r>
            <a:r>
              <a:rPr lang="zh-CN" altLang="en-US" dirty="0"/>
              <a:t>，一边想网站要什么样子。你可以用纸和笔描绘网站大概的样子，也可以使用设计工具，比如</a:t>
            </a:r>
            <a:r>
              <a:rPr lang="en-US" altLang="zh-CN" dirty="0"/>
              <a:t>Figma</a:t>
            </a:r>
            <a:r>
              <a:rPr lang="zh-CN" altLang="en-US" dirty="0"/>
              <a:t>完成。当然啦，我们是开发者，而不是设计师，可以去借鉴别人的创意。在企业里，这个部分是交给</a:t>
            </a:r>
            <a:r>
              <a:rPr lang="en-US" altLang="zh-CN" dirty="0"/>
              <a:t>UX</a:t>
            </a:r>
            <a:r>
              <a:rPr lang="zh-CN" altLang="en-US" dirty="0"/>
              <a:t>设计师（用户体验设计师）完成。</a:t>
            </a:r>
            <a:endParaRPr lang="en-US" altLang="zh-CN" dirty="0"/>
          </a:p>
          <a:p>
            <a:r>
              <a:rPr lang="zh-CN" altLang="en-US" dirty="0"/>
              <a:t>第三阶段是编码，挑选熟悉的框架，或者是前端三剑客。如果是有前后端交互，要遵循先前端再后端的开发方式</a:t>
            </a:r>
            <a:r>
              <a:rPr lang="en-US" altLang="zh-CN" dirty="0"/>
              <a:t>——</a:t>
            </a:r>
            <a:r>
              <a:rPr lang="zh-CN" altLang="en-US" dirty="0"/>
              <a:t>事先编写一个测试用例（后端发过来的），等前端全部完成后，再集中精力写后端（因为前后端所用到的语言不太一样，后端可能是</a:t>
            </a:r>
            <a:r>
              <a:rPr lang="en-US" altLang="zh-CN" dirty="0"/>
              <a:t>Java</a:t>
            </a:r>
            <a:r>
              <a:rPr lang="zh-CN" altLang="en-US" dirty="0"/>
              <a:t>、</a:t>
            </a:r>
            <a:r>
              <a:rPr lang="en-US" altLang="zh-CN" dirty="0"/>
              <a:t>Python</a:t>
            </a:r>
            <a:r>
              <a:rPr lang="zh-CN" altLang="en-US" dirty="0"/>
              <a:t>、</a:t>
            </a:r>
            <a:r>
              <a:rPr lang="en-US" altLang="zh-CN" dirty="0"/>
              <a:t>Go</a:t>
            </a:r>
            <a:r>
              <a:rPr lang="zh-CN" altLang="en-US" dirty="0"/>
              <a:t>等）。这里可以使用熟悉的代码编辑器（集成开发环境），比如</a:t>
            </a:r>
            <a:r>
              <a:rPr lang="en-US" altLang="zh-CN" dirty="0"/>
              <a:t>Visual Studio Code</a:t>
            </a:r>
            <a:r>
              <a:rPr lang="zh-CN" altLang="en-US" dirty="0"/>
              <a:t>等。</a:t>
            </a:r>
            <a:endParaRPr lang="en-US" altLang="zh-CN" dirty="0"/>
          </a:p>
          <a:p>
            <a:r>
              <a:rPr lang="zh-CN" altLang="en-US" dirty="0"/>
              <a:t>第四阶段是测试，找找</a:t>
            </a:r>
            <a:r>
              <a:rPr lang="en-US" altLang="zh-CN" dirty="0"/>
              <a:t>bug</a:t>
            </a:r>
            <a:r>
              <a:rPr lang="zh-CN" altLang="en-US" dirty="0"/>
              <a:t>。不详细赘述。</a:t>
            </a:r>
            <a:endParaRPr lang="en-US" altLang="zh-CN" dirty="0"/>
          </a:p>
          <a:p>
            <a:r>
              <a:rPr lang="zh-CN" altLang="en-US" dirty="0"/>
              <a:t>第五阶段是部署，也就是让</a:t>
            </a:r>
            <a:r>
              <a:rPr lang="en-US" altLang="zh-CN" dirty="0"/>
              <a:t>Web</a:t>
            </a:r>
            <a:r>
              <a:rPr lang="zh-CN" altLang="en-US" dirty="0"/>
              <a:t>应用上线，让所有人可以访问。这时候，我们需要把网站的文件上传到服务器中（一般使用云服务器）。今天给大家介绍使用微软的</a:t>
            </a:r>
            <a:r>
              <a:rPr lang="en-US" altLang="zh-CN" dirty="0"/>
              <a:t>Azure</a:t>
            </a:r>
            <a:r>
              <a:rPr lang="zh-CN" altLang="en-US" dirty="0"/>
              <a:t>云服务（云计算）完成部署。</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5/6/2022 1:54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6706380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302780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首先讨论云计算。</a:t>
            </a:r>
            <a:endParaRPr lang="en-US" altLang="zh-CN" dirty="0"/>
          </a:p>
          <a:p>
            <a:r>
              <a:rPr lang="zh-CN" altLang="en-US" dirty="0"/>
              <a:t>云计算就是通过互联网（云）提供计算服务，主要是算力和存储。</a:t>
            </a:r>
            <a:endParaRPr lang="en-US" altLang="zh-CN" dirty="0"/>
          </a:p>
          <a:p>
            <a:r>
              <a:rPr lang="zh-CN" altLang="en-US" dirty="0"/>
              <a:t>你本地无法完成的高算力服务，可以交给云完成，你也以在云中存储海量数据。</a:t>
            </a:r>
            <a:endParaRPr lang="en-US" altLang="zh-CN" dirty="0"/>
          </a:p>
          <a:p>
            <a:r>
              <a:rPr lang="zh-CN" altLang="en-US" dirty="0"/>
              <a:t>这些服务主要包括服务器、存储、数据库、网络、软件、分析和智能。</a:t>
            </a:r>
            <a:endParaRPr lang="en-US" altLang="zh-CN" dirty="0"/>
          </a:p>
          <a:p>
            <a:r>
              <a:rPr lang="zh-CN" altLang="en-US" dirty="0"/>
              <a:t>使用云计算，你就把维护物理设备的职责交给云计算提供商，你的职责只有开发和应用的运行维护。</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9231868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Azure</a:t>
            </a:r>
            <a:r>
              <a:rPr lang="zh-CN" altLang="en-US" dirty="0"/>
              <a:t>是微软公司的云计算平台，它汇集了超过</a:t>
            </a:r>
            <a:r>
              <a:rPr lang="en-US" altLang="zh-CN" dirty="0"/>
              <a:t>200</a:t>
            </a:r>
            <a:r>
              <a:rPr lang="zh-CN" altLang="en-US" dirty="0"/>
              <a:t>中云服务，从基本的计算、存储服务，到热门的机器学习都有。</a:t>
            </a:r>
            <a:endParaRPr lang="en-US" altLang="zh-CN" dirty="0"/>
          </a:p>
          <a:p>
            <a:r>
              <a:rPr lang="zh-CN" altLang="en-US" dirty="0"/>
              <a:t>他也提供了现成的人工智能服务，像是语音转换、图像识别等。</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5468016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而且，</a:t>
            </a:r>
            <a:r>
              <a:rPr lang="en-US" altLang="zh-CN" dirty="0"/>
              <a:t>Azure</a:t>
            </a:r>
            <a:r>
              <a:rPr lang="zh-CN" altLang="en-US" dirty="0"/>
              <a:t>可以让用户免费体验服务。</a:t>
            </a:r>
            <a:endParaRPr lang="en-US" altLang="zh-CN" dirty="0"/>
          </a:p>
          <a:p>
            <a:r>
              <a:rPr lang="zh-CN" altLang="en-US" dirty="0"/>
              <a:t>作为学生，我们可以获得一年</a:t>
            </a:r>
            <a:r>
              <a:rPr lang="en-US" altLang="zh-CN" dirty="0"/>
              <a:t>100</a:t>
            </a:r>
            <a:r>
              <a:rPr lang="zh-CN" altLang="en-US" dirty="0"/>
              <a:t>美金的额度体验</a:t>
            </a:r>
            <a:r>
              <a:rPr lang="en-US" altLang="zh-CN" dirty="0"/>
              <a:t>Azure</a:t>
            </a:r>
            <a:r>
              <a:rPr lang="zh-CN" altLang="en-US" dirty="0"/>
              <a:t>云服务，而且有很多服务是几乎免费，比如我们接下来要介绍的</a:t>
            </a:r>
            <a:r>
              <a:rPr lang="en-US" altLang="zh-CN" dirty="0"/>
              <a:t>Azure Static Web Apps</a:t>
            </a:r>
            <a:r>
              <a:rPr lang="zh-CN" altLang="en-US" dirty="0"/>
              <a:t>服务。</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5325965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2294678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rPr lang="zh-CN" altLang="en-US" dirty="0"/>
              <a:t>我们来设想一个情景，你已经在本地开发好一个</a:t>
            </a:r>
            <a:r>
              <a:rPr lang="en-US" altLang="zh-CN" dirty="0"/>
              <a:t>Web</a:t>
            </a:r>
            <a:r>
              <a:rPr lang="zh-CN" altLang="en-US" dirty="0"/>
              <a:t>应用，现在想要把它发布到</a:t>
            </a:r>
            <a:r>
              <a:rPr lang="en-US" altLang="zh-CN" dirty="0"/>
              <a:t>Azure</a:t>
            </a:r>
            <a:r>
              <a:rPr lang="zh-CN" altLang="en-US" dirty="0"/>
              <a:t>中，让你的朋友都能访问使用它。</a:t>
            </a:r>
            <a:endParaRPr lang="en-US" altLang="zh-CN" dirty="0"/>
          </a:p>
          <a:p>
            <a:pPr>
              <a:spcBef>
                <a:spcPct val="43750"/>
              </a:spcBef>
              <a:spcAft>
                <a:spcPct val="43750"/>
              </a:spcAft>
            </a:pPr>
            <a:r>
              <a:rPr lang="zh-CN" altLang="en-US" dirty="0"/>
              <a:t>开发已经是一个费力的事了，可不想让部署也这么费力。这就是这个服务想解决的。</a:t>
            </a:r>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Azure Static Web Apps</a:t>
            </a:r>
            <a:r>
              <a:rPr lang="zh-CN" altLang="en-US" dirty="0"/>
              <a:t>通过</a:t>
            </a:r>
            <a:r>
              <a:rPr lang="en-US" altLang="zh-CN" dirty="0"/>
              <a:t>GitHub Action</a:t>
            </a:r>
            <a:r>
              <a:rPr lang="zh-CN" altLang="en-US" dirty="0"/>
              <a:t>与你的应用程序仓库连接，在</a:t>
            </a:r>
            <a:r>
              <a:rPr lang="en-US" altLang="zh-CN" dirty="0"/>
              <a:t>Azure</a:t>
            </a:r>
            <a:r>
              <a:rPr lang="zh-CN" altLang="en-US" dirty="0"/>
              <a:t>数据中心中部署你的</a:t>
            </a:r>
            <a:r>
              <a:rPr lang="en-US" altLang="zh-CN" dirty="0"/>
              <a:t>Web</a:t>
            </a:r>
            <a:r>
              <a:rPr lang="zh-CN" altLang="en-US" dirty="0"/>
              <a:t>应用程序，供世界访问。</a:t>
            </a:r>
            <a:endParaRPr lang="en-US" altLang="zh-CN" dirty="0"/>
          </a:p>
          <a:p>
            <a:r>
              <a:rPr lang="zh-CN" altLang="en-US" dirty="0"/>
              <a:t>你的应用程序可以使用前端三剑客，或者各类</a:t>
            </a:r>
            <a:r>
              <a:rPr lang="en-US" altLang="zh-CN" dirty="0"/>
              <a:t>Web</a:t>
            </a:r>
            <a:r>
              <a:rPr lang="zh-CN" altLang="en-US" dirty="0"/>
              <a:t>开发框架（参考官网的文档）。</a:t>
            </a:r>
            <a:endParaRPr lang="en-US" altLang="zh-CN" dirty="0"/>
          </a:p>
          <a:p>
            <a:r>
              <a:rPr lang="zh-CN" altLang="en-US" dirty="0"/>
              <a:t>每当你向</a:t>
            </a:r>
            <a:r>
              <a:rPr lang="en-US" altLang="zh-CN" dirty="0"/>
              <a:t>GitHub</a:t>
            </a:r>
            <a:r>
              <a:rPr lang="zh-CN" altLang="en-US" dirty="0"/>
              <a:t>仓库提交变化时，它会自动触发部署服务，更新线上的</a:t>
            </a:r>
            <a:r>
              <a:rPr lang="en-US" altLang="zh-CN" dirty="0"/>
              <a:t>Web</a:t>
            </a:r>
            <a:r>
              <a:rPr lang="zh-CN" altLang="en-US" dirty="0"/>
              <a:t>应用。更新</a:t>
            </a:r>
            <a:r>
              <a:rPr lang="en-US" altLang="zh-CN" dirty="0"/>
              <a:t>Web</a:t>
            </a:r>
            <a:r>
              <a:rPr lang="zh-CN" altLang="en-US" dirty="0"/>
              <a:t>应用也很容易！</a:t>
            </a:r>
            <a:endParaRPr lang="en-US" altLang="zh-CN" dirty="0"/>
          </a:p>
          <a:p>
            <a:r>
              <a:rPr lang="zh-CN" altLang="en-US" dirty="0"/>
              <a:t>你可别看这个服务中的</a:t>
            </a:r>
            <a:r>
              <a:rPr lang="en-US" altLang="zh-CN" dirty="0"/>
              <a:t>Static</a:t>
            </a:r>
            <a:r>
              <a:rPr lang="zh-CN" altLang="en-US" dirty="0"/>
              <a:t>就以为它只能支持静态</a:t>
            </a:r>
            <a:r>
              <a:rPr lang="en-US" altLang="zh-CN" dirty="0"/>
              <a:t>Web</a:t>
            </a:r>
            <a:r>
              <a:rPr lang="zh-CN" altLang="en-US" dirty="0"/>
              <a:t>网站，它也支持</a:t>
            </a:r>
            <a:r>
              <a:rPr lang="en-US" altLang="zh-CN" dirty="0"/>
              <a:t>API</a:t>
            </a:r>
            <a:r>
              <a:rPr lang="zh-CN" altLang="en-US" dirty="0"/>
              <a:t>交互。</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7761247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rPr lang="zh-CN" altLang="en-US" dirty="0"/>
              <a:t>你可以使用</a:t>
            </a:r>
            <a:r>
              <a:rPr lang="en-US" altLang="zh-CN" dirty="0"/>
              <a:t>Azure Functions</a:t>
            </a:r>
            <a:r>
              <a:rPr lang="zh-CN" altLang="en-US" dirty="0"/>
              <a:t>的</a:t>
            </a:r>
            <a:r>
              <a:rPr lang="en-US" altLang="zh-CN" dirty="0"/>
              <a:t>API</a:t>
            </a:r>
            <a:r>
              <a:rPr lang="zh-CN" altLang="en-US" dirty="0"/>
              <a:t>服务提供交互功能。</a:t>
            </a:r>
            <a:endParaRPr lang="en-US" altLang="zh-CN" dirty="0"/>
          </a:p>
          <a:p>
            <a:pPr>
              <a:spcBef>
                <a:spcPct val="43750"/>
              </a:spcBef>
              <a:spcAft>
                <a:spcPct val="43750"/>
              </a:spcAft>
            </a:pPr>
            <a:r>
              <a:rPr lang="zh-CN" altLang="en-US" dirty="0"/>
              <a:t>使用</a:t>
            </a:r>
            <a:r>
              <a:rPr lang="en-US" altLang="zh-CN" dirty="0"/>
              <a:t>Azure Functions</a:t>
            </a:r>
            <a:r>
              <a:rPr lang="zh-CN" altLang="en-US" dirty="0"/>
              <a:t>，你不再需要自己构建后端服务器，只需要使用你喜欢的编程语言编写服务的逻辑。而且这个几乎是免费的。</a:t>
            </a:r>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r>
              <a:rPr lang="en-US" altLang="zh-CN" b="1" dirty="0"/>
              <a:t>Azure Static Web Apps</a:t>
            </a:r>
            <a:r>
              <a:rPr lang="zh-CN" altLang="en-US" b="1" dirty="0"/>
              <a:t>的主要特点有五个，其中免费的</a:t>
            </a:r>
            <a:r>
              <a:rPr lang="en-US" altLang="zh-CN" b="1" dirty="0"/>
              <a:t>SSL</a:t>
            </a:r>
            <a:r>
              <a:rPr lang="zh-CN" altLang="en-US" b="1" dirty="0"/>
              <a:t>证书很棒。</a:t>
            </a:r>
            <a:r>
              <a:rPr lang="en-US" altLang="zh-CN" b="1" dirty="0"/>
              <a:t>SSL</a:t>
            </a:r>
            <a:r>
              <a:rPr lang="zh-CN" altLang="en-US" b="1" dirty="0"/>
              <a:t>证书可以让访问网站变得更安全，通过</a:t>
            </a:r>
            <a:r>
              <a:rPr lang="en-US" altLang="zh-CN" b="1" dirty="0"/>
              <a:t>HTTPS</a:t>
            </a:r>
            <a:r>
              <a:rPr lang="zh-CN" altLang="en-US" b="1" dirty="0"/>
              <a:t>进行访问，浏览器的地址栏会有个“锁”的标志。如果没有</a:t>
            </a:r>
            <a:r>
              <a:rPr lang="en-US" altLang="zh-CN" b="1" dirty="0"/>
              <a:t>SSL</a:t>
            </a:r>
            <a:r>
              <a:rPr lang="zh-CN" altLang="en-US" b="1" dirty="0"/>
              <a:t>证书，在访问网站是就会提示不安全。</a:t>
            </a:r>
            <a:endParaRPr dirty="0"/>
          </a:p>
        </p:txBody>
      </p:sp>
      <p:sp>
        <p:nvSpPr>
          <p:cNvPr id="4" name="Slide Number Placeholder 3"/>
          <p:cNvSpPr>
            <a:spLocks noGrp="1"/>
          </p:cNvSpPr>
          <p:nvPr>
            <p:ph type="sldNum" sz="quarter" idx="10"/>
          </p:nvPr>
        </p:nvSpPr>
        <p:spPr/>
        <p:txBody>
          <a:bodyPr/>
          <a:lstStyle/>
          <a:p>
            <a:fld id="{6101C5E1-D8E9-464D-A93E-CE21651935A7}" type="slidenum">
              <a:rPr lang="en-US" smtClean="0"/>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Hi</a:t>
            </a:r>
            <a:r>
              <a:rPr lang="zh-CN" altLang="en-US" dirty="0"/>
              <a:t>，大家晚上好！欢迎参加今晚的</a:t>
            </a:r>
            <a:r>
              <a:rPr lang="en-US" altLang="zh-CN" dirty="0"/>
              <a:t>Web</a:t>
            </a:r>
            <a:r>
              <a:rPr lang="zh-CN" altLang="en-US" dirty="0"/>
              <a:t>开发与</a:t>
            </a:r>
            <a:r>
              <a:rPr lang="en-US" altLang="zh-CN" dirty="0"/>
              <a:t>Azure</a:t>
            </a:r>
            <a:r>
              <a:rPr lang="zh-CN" altLang="en-US" dirty="0"/>
              <a:t>云计算的研讨会。</a:t>
            </a:r>
            <a:endParaRPr lang="en-US" altLang="zh-CN" dirty="0"/>
          </a:p>
          <a:p>
            <a:r>
              <a:rPr lang="zh-CN" altLang="en-US" dirty="0"/>
              <a:t>我是林文威，来自软件工程专业，也是微软学生大使。</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8150762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13451945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5/6/2022 2:11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5257869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7350562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5/6/2022 2:21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1941079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43750"/>
              </a:spcBef>
              <a:spcAft>
                <a:spcPct val="43750"/>
              </a:spcAft>
            </a:pPr>
            <a:r>
              <a:t>Here are several resources where you can learn more about Azure Static Web Apps, Visual Studio Code, and other concepts covered in this module.</a:t>
            </a:r>
          </a:p>
          <a:p>
            <a:endParaRPr/>
          </a:p>
          <a:p>
            <a:r>
              <a:t>Learn how to </a:t>
            </a:r>
            <a:r>
              <a:rPr>
                <a:hlinkClick r:id=""/>
              </a:rPr>
              <a:t>Publish an API to Azure Static Web Apps</a:t>
            </a:r>
          </a:p>
          <a:p>
            <a:endParaRPr>
              <a:hlinkClick r:id=""/>
            </a:endParaRPr>
          </a:p>
          <a:p>
            <a:r>
              <a:t>Learn how to </a:t>
            </a:r>
            <a:r>
              <a:rPr>
                <a:hlinkClick r:id=""/>
              </a:rPr>
              <a:t>Authenticate users with Azure Static Web Apps</a:t>
            </a:r>
          </a:p>
          <a:p>
            <a:endParaRPr>
              <a:hlinkClick r:id=""/>
            </a:endParaRPr>
          </a:p>
          <a:p>
            <a:r>
              <a:rPr>
                <a:hlinkClick r:id=""/>
              </a:rPr>
              <a:t>Azure Static Web Apps on Microsoft Docs</a:t>
            </a:r>
          </a:p>
          <a:p>
            <a:endParaRPr>
              <a:hlinkClick r:id=""/>
            </a:endParaRPr>
          </a:p>
          <a:p>
            <a:r>
              <a:t>Use </a:t>
            </a:r>
            <a:r>
              <a:rPr>
                <a:hlinkClick r:id="rId3"/>
              </a:rPr>
              <a:t>Angular</a:t>
            </a:r>
            <a:r>
              <a:t>, </a:t>
            </a:r>
            <a:r>
              <a:rPr>
                <a:hlinkClick r:id="rId4"/>
              </a:rPr>
              <a:t>React</a:t>
            </a:r>
            <a:r>
              <a:t>, and </a:t>
            </a:r>
            <a:r>
              <a:rPr>
                <a:hlinkClick r:id="rId5"/>
              </a:rPr>
              <a:t>Vue</a:t>
            </a:r>
            <a:r>
              <a:t> in Visual Studio Code</a:t>
            </a:r>
          </a:p>
        </p:txBody>
      </p:sp>
      <p:sp>
        <p:nvSpPr>
          <p:cNvPr id="4" name="Slide Number Placeholder 3"/>
          <p:cNvSpPr>
            <a:spLocks noGrp="1"/>
          </p:cNvSpPr>
          <p:nvPr>
            <p:ph type="sldNum" sz="quarter" idx="10"/>
          </p:nvPr>
        </p:nvSpPr>
        <p:spPr/>
        <p:txBody>
          <a:bodyPr/>
          <a:lstStyle/>
          <a:p>
            <a:fld id="{6101C5E1-D8E9-464D-A93E-CE21651935A7}" type="slidenum">
              <a:rPr lang="en-US" smtClean="0"/>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活动签到：</a:t>
            </a:r>
            <a:r>
              <a:rPr lang="en-US" altLang="zh-CN" dirty="0"/>
              <a:t>https://forms.office.com/r/3qECRXUW1E</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5/6/2022 3:05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18693186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在今天的研讨会中，我们将了解什么是</a:t>
            </a:r>
            <a:r>
              <a:rPr lang="en-US" altLang="zh-CN" dirty="0"/>
              <a:t>Web</a:t>
            </a:r>
            <a:r>
              <a:rPr lang="zh-CN" altLang="en-US" dirty="0"/>
              <a:t>开发及</a:t>
            </a:r>
            <a:r>
              <a:rPr lang="en-US" altLang="zh-CN" dirty="0"/>
              <a:t>Web</a:t>
            </a:r>
            <a:r>
              <a:rPr lang="zh-CN" altLang="en-US" dirty="0"/>
              <a:t>开发的流程；</a:t>
            </a:r>
            <a:endParaRPr lang="en-US" altLang="zh-CN" dirty="0"/>
          </a:p>
          <a:p>
            <a:r>
              <a:rPr lang="zh-CN" altLang="en-US" dirty="0"/>
              <a:t>什么是云计算，及微软</a:t>
            </a:r>
            <a:r>
              <a:rPr lang="en-US" altLang="zh-CN" dirty="0"/>
              <a:t>Azure</a:t>
            </a:r>
            <a:r>
              <a:rPr lang="zh-CN" altLang="en-US" dirty="0"/>
              <a:t>提供的云计算服务；</a:t>
            </a:r>
            <a:endParaRPr lang="en-US" altLang="zh-CN" dirty="0"/>
          </a:p>
          <a:p>
            <a:r>
              <a:rPr lang="zh-CN" altLang="en-US" dirty="0"/>
              <a:t>最后，我们将了解</a:t>
            </a:r>
            <a:r>
              <a:rPr lang="en-US" altLang="zh-CN" dirty="0"/>
              <a:t>Azure Static Web Apps</a:t>
            </a:r>
            <a:r>
              <a:rPr lang="zh-CN" altLang="en-US" dirty="0"/>
              <a:t>服务，并使用它搭建第一个</a:t>
            </a:r>
            <a:r>
              <a:rPr lang="en-US" altLang="zh-CN" dirty="0"/>
              <a:t>Web</a:t>
            </a:r>
            <a:r>
              <a:rPr lang="zh-CN" altLang="en-US" dirty="0"/>
              <a:t>应用。</a:t>
            </a:r>
            <a:endParaRPr lang="en-US" altLang="zh-CN" dirty="0"/>
          </a:p>
          <a:p>
            <a:r>
              <a:rPr lang="zh-CN" altLang="en-US" dirty="0"/>
              <a:t>活动大概</a:t>
            </a:r>
            <a:r>
              <a:rPr lang="en-US" altLang="zh-CN" dirty="0"/>
              <a:t>45</a:t>
            </a:r>
            <a:r>
              <a:rPr lang="zh-CN" altLang="en-US" dirty="0"/>
              <a:t>分钟时间，下面我们开始吧！</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695010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首先来了解</a:t>
            </a:r>
            <a:r>
              <a:rPr lang="en-US" altLang="zh-CN" dirty="0"/>
              <a:t>Web</a:t>
            </a:r>
            <a:r>
              <a:rPr lang="zh-CN" altLang="en-US" dirty="0"/>
              <a:t>开发基础知识。</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682424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你在浏览器中访问的任意一个网站都是通过</a:t>
            </a:r>
            <a:r>
              <a:rPr lang="en-US" altLang="zh-CN" dirty="0"/>
              <a:t>Web</a:t>
            </a:r>
            <a:r>
              <a:rPr lang="zh-CN" altLang="en-US" dirty="0"/>
              <a:t>开发实现的。</a:t>
            </a:r>
            <a:endParaRPr lang="en-US" altLang="zh-CN" dirty="0"/>
          </a:p>
          <a:p>
            <a:r>
              <a:rPr lang="zh-CN" altLang="en-US" dirty="0"/>
              <a:t>它可以是白底黑字的纯文本静态页面，也可以是充满交互，设计优美的</a:t>
            </a:r>
            <a:r>
              <a:rPr lang="en-US" altLang="zh-CN" dirty="0"/>
              <a:t>Web</a:t>
            </a:r>
            <a:r>
              <a:rPr lang="zh-CN" altLang="en-US" dirty="0"/>
              <a:t>应用程序、电子商务平台或者社交网络服务。像我们常用的淘宝、微博、知乎这些都是</a:t>
            </a:r>
            <a:r>
              <a:rPr lang="en-US" altLang="zh-CN" dirty="0"/>
              <a:t>Web</a:t>
            </a:r>
            <a:r>
              <a:rPr lang="zh-CN" altLang="en-US" dirty="0"/>
              <a:t>开发的产物。</a:t>
            </a:r>
            <a:endParaRPr lang="en-US" altLang="zh-CN" dirty="0"/>
          </a:p>
          <a:p>
            <a:r>
              <a:rPr lang="zh-CN" altLang="en-US" dirty="0"/>
              <a:t>现代</a:t>
            </a:r>
            <a:r>
              <a:rPr lang="en-US" altLang="zh-CN" dirty="0"/>
              <a:t>Web</a:t>
            </a:r>
            <a:r>
              <a:rPr lang="zh-CN" altLang="en-US" dirty="0"/>
              <a:t>开发通常分为前端和后端。</a:t>
            </a:r>
            <a:endParaRPr lang="en-US" altLang="zh-CN" dirty="0"/>
          </a:p>
          <a:p>
            <a:r>
              <a:rPr lang="zh-CN" altLang="en-US" dirty="0"/>
              <a:t>前端是用户看到的部分，也就是浏览器中的各种页面；前端开发中，主要用到三剑客</a:t>
            </a:r>
            <a:r>
              <a:rPr lang="en-US" altLang="zh-CN" dirty="0"/>
              <a:t>——HTML</a:t>
            </a:r>
            <a:r>
              <a:rPr lang="zh-CN" altLang="en-US" dirty="0"/>
              <a:t>用来罗列页面的内容，</a:t>
            </a:r>
            <a:r>
              <a:rPr lang="en-US" altLang="zh-CN" dirty="0"/>
              <a:t>CSS</a:t>
            </a:r>
            <a:r>
              <a:rPr lang="zh-CN" altLang="en-US" dirty="0"/>
              <a:t>用来美化页面，</a:t>
            </a:r>
            <a:r>
              <a:rPr lang="en-US" altLang="zh-CN" dirty="0"/>
              <a:t>JavaScript</a:t>
            </a:r>
            <a:r>
              <a:rPr lang="zh-CN" altLang="en-US" dirty="0"/>
              <a:t>让页面可以交互（比如说弹窗，向服务器发送请求）。现代的前端开发主要通过框架，比如</a:t>
            </a:r>
            <a:r>
              <a:rPr lang="en-US" altLang="zh-CN" dirty="0"/>
              <a:t>React</a:t>
            </a:r>
            <a:r>
              <a:rPr lang="zh-CN" altLang="en-US" dirty="0"/>
              <a:t>，</a:t>
            </a:r>
            <a:r>
              <a:rPr lang="en-US" altLang="zh-CN" dirty="0"/>
              <a:t>Vue</a:t>
            </a:r>
            <a:r>
              <a:rPr lang="zh-CN" altLang="en-US" dirty="0"/>
              <a:t>，</a:t>
            </a:r>
            <a:r>
              <a:rPr lang="en-US" altLang="zh-CN" dirty="0"/>
              <a:t>Angular</a:t>
            </a:r>
            <a:r>
              <a:rPr lang="zh-CN" altLang="en-US" dirty="0"/>
              <a:t>等，我们一会来讨论。</a:t>
            </a:r>
            <a:endParaRPr lang="en-US" altLang="zh-CN" dirty="0"/>
          </a:p>
          <a:p>
            <a:r>
              <a:rPr lang="zh-CN" altLang="en-US" dirty="0"/>
              <a:t>后端是逻辑处理部分，处理前端发送的各种请求（比如用户点击登录按钮，就会和后端说：嘿，我要登录！ 后端瞅了瞅前端发来账号密码，告诉他你可以登录，并且给前端发送了它的账户信息）。后端可以是由</a:t>
            </a:r>
            <a:r>
              <a:rPr lang="en-US" altLang="zh-CN" dirty="0"/>
              <a:t>Tomcat</a:t>
            </a:r>
            <a:r>
              <a:rPr lang="zh-CN" altLang="en-US" dirty="0"/>
              <a:t>、</a:t>
            </a:r>
            <a:r>
              <a:rPr lang="en-US" altLang="zh-CN" dirty="0"/>
              <a:t>Apache</a:t>
            </a:r>
            <a:r>
              <a:rPr lang="zh-CN" altLang="en-US" dirty="0"/>
              <a:t>这类</a:t>
            </a:r>
            <a:r>
              <a:rPr lang="en-US" altLang="zh-CN" dirty="0"/>
              <a:t>Web</a:t>
            </a:r>
            <a:r>
              <a:rPr lang="zh-CN" altLang="en-US" dirty="0"/>
              <a:t>服务器构成，也可以是各类服务商提供的</a:t>
            </a:r>
            <a:r>
              <a:rPr lang="en-US" altLang="zh-CN" dirty="0" err="1"/>
              <a:t>api</a:t>
            </a:r>
            <a:r>
              <a:rPr lang="zh-CN" altLang="en-US" dirty="0"/>
              <a:t>接口（指定的链接和发送信息格式）。</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8673249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154960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Web</a:t>
            </a:r>
            <a:r>
              <a:rPr lang="zh-CN" altLang="en-US" dirty="0"/>
              <a:t>框架能够生成页面所需的各类文件</a:t>
            </a:r>
            <a:r>
              <a:rPr lang="en-US" altLang="zh-CN" dirty="0"/>
              <a:t>——HTML</a:t>
            </a:r>
            <a:r>
              <a:rPr lang="zh-CN" altLang="en-US" dirty="0"/>
              <a:t>、</a:t>
            </a:r>
            <a:r>
              <a:rPr lang="en-US" altLang="zh-CN" dirty="0"/>
              <a:t>CSS</a:t>
            </a:r>
            <a:r>
              <a:rPr lang="zh-CN" altLang="en-US" dirty="0"/>
              <a:t>、</a:t>
            </a:r>
            <a:r>
              <a:rPr lang="en-US" altLang="zh-CN" dirty="0"/>
              <a:t>JavaScript</a:t>
            </a:r>
            <a:r>
              <a:rPr lang="zh-CN" altLang="en-US" dirty="0"/>
              <a:t>。</a:t>
            </a:r>
            <a:endParaRPr lang="en-US" altLang="zh-CN" dirty="0"/>
          </a:p>
          <a:p>
            <a:r>
              <a:rPr lang="zh-CN" altLang="en-US" dirty="0"/>
              <a:t>他能够处理数据输入、页面之间的路由、提供代码复用等，提交开发效率。</a:t>
            </a:r>
            <a:endParaRPr lang="en-US" altLang="zh-CN" dirty="0"/>
          </a:p>
          <a:p>
            <a:r>
              <a:rPr lang="zh-CN" altLang="en-US" dirty="0"/>
              <a:t>有一类框架，称为单页应用程序，他通过重新渲染当前的页面（而不是从服务器端加载新页面）来实现交互，典型的是</a:t>
            </a:r>
            <a:r>
              <a:rPr lang="en-US" altLang="zh-CN" dirty="0"/>
              <a:t>Angular</a:t>
            </a:r>
            <a:r>
              <a:rPr lang="zh-CN" altLang="en-US" dirty="0"/>
              <a:t>、</a:t>
            </a:r>
            <a:r>
              <a:rPr lang="en-US" altLang="zh-CN" dirty="0"/>
              <a:t>React</a:t>
            </a:r>
            <a:r>
              <a:rPr lang="zh-CN" altLang="en-US" dirty="0"/>
              <a:t>和</a:t>
            </a:r>
            <a:r>
              <a:rPr lang="en-US" altLang="zh-CN" dirty="0"/>
              <a:t>Vue</a:t>
            </a:r>
            <a:r>
              <a:rPr lang="zh-CN" altLang="en-US" dirty="0"/>
              <a:t>。这也是现在比较流行的。</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5/6/2022 1:43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8376274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5/6/2022 1:43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1263749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97500"/>
          </a:bodyPr>
          <a:lstStyle/>
          <a:p>
            <a:pPr>
              <a:spcBef>
                <a:spcPct val="43750"/>
              </a:spcBef>
              <a:spcAft>
                <a:spcPct val="43750"/>
              </a:spcAft>
            </a:pPr>
            <a:r>
              <a:rPr dirty="0"/>
              <a:t>What is an API? This term seems to get used for many different things. Let's start with a definition of the acronym: "API" stands for "application programming interface." It's easiest to think of an API as a set of rules, or a codified handshake, between systems.</a:t>
            </a:r>
          </a:p>
          <a:p>
            <a:endParaRPr dirty="0"/>
          </a:p>
          <a:p>
            <a:pPr>
              <a:spcBef>
                <a:spcPct val="43750"/>
              </a:spcBef>
              <a:spcAft>
                <a:spcPct val="43750"/>
              </a:spcAft>
            </a:pPr>
            <a:r>
              <a:rPr dirty="0"/>
              <a:t>You can also think of an API as a "kitchen sink," as Burke Holland says. A sink is an API between you, the consumer of water, and the pipes that deliver it to you. You don't need to know much about the pipe configuration. You just need to know that when you turn a handle, water comes out and you can use it. An API is a convenient way to interface between a user and a product.</a:t>
            </a:r>
          </a:p>
          <a:p>
            <a:endParaRPr dirty="0"/>
          </a:p>
          <a:p>
            <a:pPr>
              <a:spcBef>
                <a:spcPct val="43750"/>
              </a:spcBef>
              <a:spcAft>
                <a:spcPct val="43750"/>
              </a:spcAft>
            </a:pPr>
            <a:r>
              <a:rPr dirty="0"/>
              <a:t>One example of an API is the </a:t>
            </a:r>
            <a:r>
              <a:rPr dirty="0">
                <a:hlinkClick r:id="rId3"/>
              </a:rPr>
              <a:t>jQuery API</a:t>
            </a:r>
            <a:r>
              <a:rPr dirty="0"/>
              <a:t>. This API is a program that uses jQuery's library to simplify the programmer's interaction between a browser and the DOM, the tree of objects that make up a web page. Another example is software that allows you to access other people's programs in a clear, secure, and documented way. For example, an API might let you access flight times from an airline database so you can use that data in your own applications.</a:t>
            </a:r>
          </a:p>
          <a:p>
            <a:endParaRPr dirty="0"/>
          </a:p>
          <a:p>
            <a:pPr>
              <a:spcBef>
                <a:spcPct val="43750"/>
              </a:spcBef>
              <a:spcAft>
                <a:spcPct val="43750"/>
              </a:spcAft>
            </a:pPr>
            <a:r>
              <a:rPr dirty="0"/>
              <a:t>Fundamentally, this handshake between systems allows you to build your own applications with the help of a technology that allows you to easily use other systems to enhance your own.</a:t>
            </a:r>
          </a:p>
          <a:p>
            <a:endParaRPr dirty="0"/>
          </a:p>
          <a:p>
            <a:pPr>
              <a:spcBef>
                <a:spcPct val="43750"/>
              </a:spcBef>
              <a:spcAft>
                <a:spcPct val="43750"/>
              </a:spcAft>
            </a:pPr>
            <a:r>
              <a:rPr dirty="0"/>
              <a:t>APIs have traditionally been built with a variety of protocols, including the XML-based Simple Object Access Protocol (</a:t>
            </a:r>
            <a:r>
              <a:rPr dirty="0">
                <a:hlinkClick r:id="rId4"/>
              </a:rPr>
              <a:t>SOAP</a:t>
            </a:r>
            <a:r>
              <a:rPr dirty="0"/>
              <a:t>) and Representational State Transfer (</a:t>
            </a:r>
            <a:r>
              <a:rPr dirty="0">
                <a:hlinkClick r:id="rId5"/>
              </a:rPr>
              <a:t>REST</a:t>
            </a:r>
            <a:r>
              <a:rPr dirty="0"/>
              <a:t>). SOAP is a powerful tool for sending and receiving messages between systems. But REST, with its ability to return both XML and the popular JSON format, has emerged as a more common way to use internet-connected web services and HTTP calls to send and receive data from third-party connections.</a:t>
            </a:r>
          </a:p>
          <a:p>
            <a:endParaRPr dirty="0"/>
          </a:p>
          <a:p>
            <a:pPr>
              <a:spcBef>
                <a:spcPct val="43750"/>
              </a:spcBef>
              <a:spcAft>
                <a:spcPct val="43750"/>
              </a:spcAft>
            </a:pPr>
            <a:r>
              <a:rPr dirty="0"/>
              <a:t>When an API or other interface follows the principles of REST, that interface is referred to as </a:t>
            </a:r>
            <a:r>
              <a:rPr i="1" dirty="0"/>
              <a:t>RESTful</a:t>
            </a:r>
            <a:r>
              <a:rPr dirty="0"/>
              <a:t>. We'll use both terms loosely in the rest of this module as you learn about building and using RESTful APIs.</a:t>
            </a:r>
          </a:p>
        </p:txBody>
      </p:sp>
      <p:sp>
        <p:nvSpPr>
          <p:cNvPr id="4" name="Slide Number Placeholder 3"/>
          <p:cNvSpPr>
            <a:spLocks noGrp="1"/>
          </p:cNvSpPr>
          <p:nvPr>
            <p:ph type="sldNum" sz="quarter" idx="10"/>
          </p:nvPr>
        </p:nvSpPr>
        <p:spPr/>
        <p:txBody>
          <a:bodyPr/>
          <a:lstStyle/>
          <a:p>
            <a:fld id="{6101C5E1-D8E9-464D-A93E-CE21651935A7}" type="slidenum">
              <a:rPr lang="en-US" smtClean="0"/>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content_layou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Subtitle">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52398447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49382683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29" Type="http://schemas.openxmlformats.org/officeDocument/2006/relationships/slideLayout" Target="../slideLayouts/slideLayout63.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image" Target="../media/image1.emf"/><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10" Type="http://schemas.openxmlformats.org/officeDocument/2006/relationships/slideLayout" Target="../slideLayouts/slideLayout44.xml"/><Relationship Id="rId19" Type="http://schemas.openxmlformats.org/officeDocument/2006/relationships/slideLayout" Target="../slideLayouts/slideLayout53.xml"/><Relationship Id="rId31" Type="http://schemas.openxmlformats.org/officeDocument/2006/relationships/theme" Target="../theme/theme2.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6"/>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 id="2147484796" r:id="rId33"/>
    <p:sldLayoutId id="2147484797" r:id="rId3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1.svg"/><Relationship Id="rId13" Type="http://schemas.openxmlformats.org/officeDocument/2006/relationships/image" Target="../media/image26.png"/><Relationship Id="rId3" Type="http://schemas.openxmlformats.org/officeDocument/2006/relationships/image" Target="../media/image16.png"/><Relationship Id="rId7" Type="http://schemas.openxmlformats.org/officeDocument/2006/relationships/image" Target="../media/image20.png"/><Relationship Id="rId12" Type="http://schemas.openxmlformats.org/officeDocument/2006/relationships/image" Target="../media/image25.sv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9.svg"/><Relationship Id="rId11" Type="http://schemas.openxmlformats.org/officeDocument/2006/relationships/image" Target="../media/image24.png"/><Relationship Id="rId5" Type="http://schemas.openxmlformats.org/officeDocument/2006/relationships/image" Target="../media/image18.png"/><Relationship Id="rId15" Type="http://schemas.openxmlformats.org/officeDocument/2006/relationships/image" Target="../media/image28.png"/><Relationship Id="rId10" Type="http://schemas.openxmlformats.org/officeDocument/2006/relationships/image" Target="../media/image23.svg"/><Relationship Id="rId4" Type="http://schemas.openxmlformats.org/officeDocument/2006/relationships/image" Target="../media/image17.svg"/><Relationship Id="rId9" Type="http://schemas.openxmlformats.org/officeDocument/2006/relationships/image" Target="../media/image22.png"/><Relationship Id="rId14" Type="http://schemas.openxmlformats.org/officeDocument/2006/relationships/image" Target="../media/image2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6.xml"/><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33.xml"/><Relationship Id="rId5" Type="http://schemas.openxmlformats.org/officeDocument/2006/relationships/image" Target="../media/image35.jpg"/><Relationship Id="rId4" Type="http://schemas.openxmlformats.org/officeDocument/2006/relationships/image" Target="../media/image34.svg"/></Relationships>
</file>

<file path=ppt/slides/_rels/slide19.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9.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hyperlink" Target="file:///C:\Users\dell\Desktop\Workshop\Azure%20Static%20Web%20Apps%20Demo.mp4" TargetMode="External"/><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hyperlink" Target="https://code.visualstudio.com/docs/nodejs/reactjs-tutorial" TargetMode="External"/><Relationship Id="rId3" Type="http://schemas.openxmlformats.org/officeDocument/2006/relationships/hyperlink" Target="https://docs.microsoft.com/zh-cn/learn/paths/intro-to-vc-git/" TargetMode="External"/><Relationship Id="rId7" Type="http://schemas.openxmlformats.org/officeDocument/2006/relationships/hyperlink" Target="https://code.visualstudio.com/docs/nodejs/angular-tutorial" TargetMode="External"/><Relationship Id="rId2" Type="http://schemas.openxmlformats.org/officeDocument/2006/relationships/notesSlide" Target="../notesSlides/notesSlide24.xml"/><Relationship Id="rId1" Type="http://schemas.openxmlformats.org/officeDocument/2006/relationships/slideLayout" Target="../slideLayouts/slideLayout33.xml"/><Relationship Id="rId6" Type="http://schemas.openxmlformats.org/officeDocument/2006/relationships/hyperlink" Target="https://docs.microsoft.com/zh-cn/azure/static-web-apps/" TargetMode="External"/><Relationship Id="rId5" Type="http://schemas.openxmlformats.org/officeDocument/2006/relationships/hyperlink" Target="https://docs.microsoft.com/zh-cn/learn/modules/publish-static-web-app-authentication/" TargetMode="External"/><Relationship Id="rId4" Type="http://schemas.openxmlformats.org/officeDocument/2006/relationships/hyperlink" Target="https://docs.microsoft.com/zh-cn/learn/modules/publish-static-web-app-api-preview-url/" TargetMode="External"/><Relationship Id="rId9" Type="http://schemas.openxmlformats.org/officeDocument/2006/relationships/hyperlink" Target="https://code.visualstudio.com/docs/nodejs/vuejs-tutorial"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29.xml"/><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32847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ltLang="zh-CN" dirty="0"/>
              <a:t>Web</a:t>
            </a:r>
            <a:r>
              <a:rPr lang="zh-CN" altLang="en-US" dirty="0"/>
              <a:t>开发流程</a:t>
            </a:r>
            <a:endParaRPr lang="en-US" dirty="0"/>
          </a:p>
        </p:txBody>
      </p:sp>
      <p:grpSp>
        <p:nvGrpSpPr>
          <p:cNvPr id="43" name="Group 42">
            <a:extLst>
              <a:ext uri="{FF2B5EF4-FFF2-40B4-BE49-F238E27FC236}">
                <a16:creationId xmlns:a16="http://schemas.microsoft.com/office/drawing/2014/main" id="{4D9A339C-E6A9-81B8-16CE-EAE94D742A2F}"/>
              </a:ext>
            </a:extLst>
          </p:cNvPr>
          <p:cNvGrpSpPr/>
          <p:nvPr/>
        </p:nvGrpSpPr>
        <p:grpSpPr>
          <a:xfrm>
            <a:off x="1078815" y="1874636"/>
            <a:ext cx="10034369" cy="2201359"/>
            <a:chOff x="1076275" y="1683437"/>
            <a:chExt cx="10034369" cy="2201359"/>
          </a:xfrm>
        </p:grpSpPr>
        <p:grpSp>
          <p:nvGrpSpPr>
            <p:cNvPr id="38" name="Group 37">
              <a:extLst>
                <a:ext uri="{FF2B5EF4-FFF2-40B4-BE49-F238E27FC236}">
                  <a16:creationId xmlns:a16="http://schemas.microsoft.com/office/drawing/2014/main" id="{6591413D-3B71-EEC6-0E65-19C402DE5CBD}"/>
                </a:ext>
              </a:extLst>
            </p:cNvPr>
            <p:cNvGrpSpPr/>
            <p:nvPr/>
          </p:nvGrpSpPr>
          <p:grpSpPr>
            <a:xfrm>
              <a:off x="1076275" y="1701387"/>
              <a:ext cx="1727613" cy="2173055"/>
              <a:chOff x="1076275" y="1701387"/>
              <a:chExt cx="1727613" cy="2173055"/>
            </a:xfrm>
          </p:grpSpPr>
          <p:grpSp>
            <p:nvGrpSpPr>
              <p:cNvPr id="24" name="Group 23">
                <a:extLst>
                  <a:ext uri="{FF2B5EF4-FFF2-40B4-BE49-F238E27FC236}">
                    <a16:creationId xmlns:a16="http://schemas.microsoft.com/office/drawing/2014/main" id="{5B001FD4-FA94-670B-D1FD-DFE129348791}"/>
                  </a:ext>
                </a:extLst>
              </p:cNvPr>
              <p:cNvGrpSpPr/>
              <p:nvPr/>
            </p:nvGrpSpPr>
            <p:grpSpPr>
              <a:xfrm>
                <a:off x="1076275" y="1701387"/>
                <a:ext cx="1727613" cy="1727613"/>
                <a:chOff x="1496291" y="2207030"/>
                <a:chExt cx="1727613" cy="1727613"/>
              </a:xfrm>
            </p:grpSpPr>
            <p:sp>
              <p:nvSpPr>
                <p:cNvPr id="2" name="Oval 1">
                  <a:extLst>
                    <a:ext uri="{FF2B5EF4-FFF2-40B4-BE49-F238E27FC236}">
                      <a16:creationId xmlns:a16="http://schemas.microsoft.com/office/drawing/2014/main" id="{B71F0F3A-8D5A-433F-E564-DB419D17F600}"/>
                    </a:ext>
                  </a:extLst>
                </p:cNvPr>
                <p:cNvSpPr/>
                <p:nvPr/>
              </p:nvSpPr>
              <p:spPr bwMode="auto">
                <a:xfrm>
                  <a:off x="1496291" y="2207030"/>
                  <a:ext cx="1727613" cy="1727613"/>
                </a:xfrm>
                <a:prstGeom prst="ellipse">
                  <a:avLst/>
                </a:prstGeom>
                <a:solidFill>
                  <a:srgbClr val="FF99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4" name="Graphic 3">
                  <a:extLst>
                    <a:ext uri="{FF2B5EF4-FFF2-40B4-BE49-F238E27FC236}">
                      <a16:creationId xmlns:a16="http://schemas.microsoft.com/office/drawing/2014/main" id="{271B94A2-D204-E408-DC56-10586ABDB62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46750" y="2557489"/>
                  <a:ext cx="1026694" cy="1026694"/>
                </a:xfrm>
                <a:prstGeom prst="rect">
                  <a:avLst/>
                </a:prstGeom>
              </p:spPr>
            </p:pic>
          </p:grpSp>
          <p:sp>
            <p:nvSpPr>
              <p:cNvPr id="31" name="TextBox 30">
                <a:extLst>
                  <a:ext uri="{FF2B5EF4-FFF2-40B4-BE49-F238E27FC236}">
                    <a16:creationId xmlns:a16="http://schemas.microsoft.com/office/drawing/2014/main" id="{8DE9C130-6FF0-AC77-572D-3CEBFFE22106}"/>
                  </a:ext>
                </a:extLst>
              </p:cNvPr>
              <p:cNvSpPr txBox="1"/>
              <p:nvPr/>
            </p:nvSpPr>
            <p:spPr>
              <a:xfrm>
                <a:off x="1683600" y="3566665"/>
                <a:ext cx="512961" cy="307777"/>
              </a:xfrm>
              <a:prstGeom prst="rect">
                <a:avLst/>
              </a:prstGeom>
              <a:noFill/>
            </p:spPr>
            <p:txBody>
              <a:bodyPr wrap="none" lIns="0" tIns="0" rIns="0" bIns="0" rtlCol="0">
                <a:spAutoFit/>
              </a:bodyPr>
              <a:lstStyle/>
              <a:p>
                <a:pPr algn="l"/>
                <a:r>
                  <a:rPr lang="zh-CN" altLang="en-US" sz="2000" dirty="0">
                    <a:gradFill>
                      <a:gsLst>
                        <a:gs pos="2917">
                          <a:schemeClr val="tx1"/>
                        </a:gs>
                        <a:gs pos="30000">
                          <a:schemeClr val="tx1"/>
                        </a:gs>
                      </a:gsLst>
                      <a:lin ang="5400000" scaled="0"/>
                    </a:gradFill>
                  </a:rPr>
                  <a:t>想法</a:t>
                </a:r>
                <a:endParaRPr lang="en-US" sz="2000" dirty="0" err="1">
                  <a:gradFill>
                    <a:gsLst>
                      <a:gs pos="2917">
                        <a:schemeClr val="tx1"/>
                      </a:gs>
                      <a:gs pos="30000">
                        <a:schemeClr val="tx1"/>
                      </a:gs>
                    </a:gsLst>
                    <a:lin ang="5400000" scaled="0"/>
                  </a:gradFill>
                </a:endParaRPr>
              </a:p>
            </p:txBody>
          </p:sp>
        </p:grpSp>
        <p:grpSp>
          <p:nvGrpSpPr>
            <p:cNvPr id="39" name="Group 38">
              <a:extLst>
                <a:ext uri="{FF2B5EF4-FFF2-40B4-BE49-F238E27FC236}">
                  <a16:creationId xmlns:a16="http://schemas.microsoft.com/office/drawing/2014/main" id="{BE8FCC9E-ACBD-6A5A-F1D4-5C5368A4FC53}"/>
                </a:ext>
              </a:extLst>
            </p:cNvPr>
            <p:cNvGrpSpPr/>
            <p:nvPr/>
          </p:nvGrpSpPr>
          <p:grpSpPr>
            <a:xfrm>
              <a:off x="3152964" y="1701387"/>
              <a:ext cx="1727613" cy="2177819"/>
              <a:chOff x="3152964" y="1701387"/>
              <a:chExt cx="1727613" cy="2177819"/>
            </a:xfrm>
          </p:grpSpPr>
          <p:grpSp>
            <p:nvGrpSpPr>
              <p:cNvPr id="23" name="Group 22">
                <a:extLst>
                  <a:ext uri="{FF2B5EF4-FFF2-40B4-BE49-F238E27FC236}">
                    <a16:creationId xmlns:a16="http://schemas.microsoft.com/office/drawing/2014/main" id="{A1208C49-3346-C1AC-9F8A-66C69FEAA89E}"/>
                  </a:ext>
                </a:extLst>
              </p:cNvPr>
              <p:cNvGrpSpPr/>
              <p:nvPr/>
            </p:nvGrpSpPr>
            <p:grpSpPr>
              <a:xfrm>
                <a:off x="3152964" y="1701387"/>
                <a:ext cx="1727613" cy="1727613"/>
                <a:chOff x="3053542" y="1927168"/>
                <a:chExt cx="1727613" cy="1727613"/>
              </a:xfrm>
            </p:grpSpPr>
            <p:sp>
              <p:nvSpPr>
                <p:cNvPr id="7" name="Oval 6">
                  <a:extLst>
                    <a:ext uri="{FF2B5EF4-FFF2-40B4-BE49-F238E27FC236}">
                      <a16:creationId xmlns:a16="http://schemas.microsoft.com/office/drawing/2014/main" id="{FBDEAB1E-95B4-0BD2-C4B5-4CA046BBD190}"/>
                    </a:ext>
                  </a:extLst>
                </p:cNvPr>
                <p:cNvSpPr/>
                <p:nvPr/>
              </p:nvSpPr>
              <p:spPr bwMode="auto">
                <a:xfrm>
                  <a:off x="3053542" y="1927168"/>
                  <a:ext cx="1727613" cy="1727613"/>
                </a:xfrm>
                <a:prstGeom prst="ellipse">
                  <a:avLst/>
                </a:prstGeom>
                <a:solidFill>
                  <a:srgbClr val="00ABB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2" name="Graphic 11">
                  <a:extLst>
                    <a:ext uri="{FF2B5EF4-FFF2-40B4-BE49-F238E27FC236}">
                      <a16:creationId xmlns:a16="http://schemas.microsoft.com/office/drawing/2014/main" id="{32360382-520D-F224-CC67-1E902D24144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04001" y="2277627"/>
                  <a:ext cx="1026694" cy="1026694"/>
                </a:xfrm>
                <a:prstGeom prst="rect">
                  <a:avLst/>
                </a:prstGeom>
              </p:spPr>
            </p:pic>
          </p:grpSp>
          <p:sp>
            <p:nvSpPr>
              <p:cNvPr id="32" name="TextBox 31">
                <a:extLst>
                  <a:ext uri="{FF2B5EF4-FFF2-40B4-BE49-F238E27FC236}">
                    <a16:creationId xmlns:a16="http://schemas.microsoft.com/office/drawing/2014/main" id="{91C03E97-B57A-A39C-2C92-969A5C1E73E9}"/>
                  </a:ext>
                </a:extLst>
              </p:cNvPr>
              <p:cNvSpPr txBox="1"/>
              <p:nvPr/>
            </p:nvSpPr>
            <p:spPr>
              <a:xfrm>
                <a:off x="3760289" y="3571429"/>
                <a:ext cx="512961" cy="307777"/>
              </a:xfrm>
              <a:prstGeom prst="rect">
                <a:avLst/>
              </a:prstGeom>
              <a:noFill/>
            </p:spPr>
            <p:txBody>
              <a:bodyPr wrap="none" lIns="0" tIns="0" rIns="0" bIns="0" rtlCol="0">
                <a:spAutoFit/>
              </a:bodyPr>
              <a:lstStyle/>
              <a:p>
                <a:pPr algn="l"/>
                <a:r>
                  <a:rPr lang="zh-CN" altLang="en-US" sz="2000" dirty="0">
                    <a:gradFill>
                      <a:gsLst>
                        <a:gs pos="2917">
                          <a:schemeClr val="tx1"/>
                        </a:gs>
                        <a:gs pos="30000">
                          <a:schemeClr val="tx1"/>
                        </a:gs>
                      </a:gsLst>
                      <a:lin ang="5400000" scaled="0"/>
                    </a:gradFill>
                  </a:rPr>
                  <a:t>设计</a:t>
                </a:r>
                <a:endParaRPr lang="en-US" sz="2000" dirty="0" err="1">
                  <a:gradFill>
                    <a:gsLst>
                      <a:gs pos="2917">
                        <a:schemeClr val="tx1"/>
                      </a:gs>
                      <a:gs pos="30000">
                        <a:schemeClr val="tx1"/>
                      </a:gs>
                    </a:gsLst>
                    <a:lin ang="5400000" scaled="0"/>
                  </a:gradFill>
                </a:endParaRPr>
              </a:p>
            </p:txBody>
          </p:sp>
        </p:grpSp>
        <p:grpSp>
          <p:nvGrpSpPr>
            <p:cNvPr id="40" name="Group 39">
              <a:extLst>
                <a:ext uri="{FF2B5EF4-FFF2-40B4-BE49-F238E27FC236}">
                  <a16:creationId xmlns:a16="http://schemas.microsoft.com/office/drawing/2014/main" id="{A1952F3E-A75D-1C56-0805-3203E9C0D760}"/>
                </a:ext>
              </a:extLst>
            </p:cNvPr>
            <p:cNvGrpSpPr/>
            <p:nvPr/>
          </p:nvGrpSpPr>
          <p:grpSpPr>
            <a:xfrm>
              <a:off x="5229653" y="1701386"/>
              <a:ext cx="1727613" cy="2177820"/>
              <a:chOff x="5229653" y="1701386"/>
              <a:chExt cx="1727613" cy="2177820"/>
            </a:xfrm>
          </p:grpSpPr>
          <p:grpSp>
            <p:nvGrpSpPr>
              <p:cNvPr id="22" name="Group 21">
                <a:extLst>
                  <a:ext uri="{FF2B5EF4-FFF2-40B4-BE49-F238E27FC236}">
                    <a16:creationId xmlns:a16="http://schemas.microsoft.com/office/drawing/2014/main" id="{75C3C3B3-B27E-DFCF-6FA5-2BAAACD1D22F}"/>
                  </a:ext>
                </a:extLst>
              </p:cNvPr>
              <p:cNvGrpSpPr/>
              <p:nvPr/>
            </p:nvGrpSpPr>
            <p:grpSpPr>
              <a:xfrm>
                <a:off x="5229653" y="1701386"/>
                <a:ext cx="1727613" cy="1727613"/>
                <a:chOff x="4610793" y="2346961"/>
                <a:chExt cx="1727613" cy="1727613"/>
              </a:xfrm>
            </p:grpSpPr>
            <p:sp>
              <p:nvSpPr>
                <p:cNvPr id="8" name="Oval 7">
                  <a:extLst>
                    <a:ext uri="{FF2B5EF4-FFF2-40B4-BE49-F238E27FC236}">
                      <a16:creationId xmlns:a16="http://schemas.microsoft.com/office/drawing/2014/main" id="{AC3E9485-6372-583F-0CD8-C7B7E61DC356}"/>
                    </a:ext>
                  </a:extLst>
                </p:cNvPr>
                <p:cNvSpPr/>
                <p:nvPr/>
              </p:nvSpPr>
              <p:spPr bwMode="auto">
                <a:xfrm>
                  <a:off x="4610793" y="2346961"/>
                  <a:ext cx="1727613" cy="1727613"/>
                </a:xfrm>
                <a:prstGeom prst="ellipse">
                  <a:avLst/>
                </a:prstGeom>
                <a:solidFill>
                  <a:srgbClr val="0099D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4" name="Graphic 13">
                  <a:extLst>
                    <a:ext uri="{FF2B5EF4-FFF2-40B4-BE49-F238E27FC236}">
                      <a16:creationId xmlns:a16="http://schemas.microsoft.com/office/drawing/2014/main" id="{CA565382-B372-D2C6-8C2C-65216DCAA13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961252" y="2610136"/>
                  <a:ext cx="1026694" cy="1026694"/>
                </a:xfrm>
                <a:prstGeom prst="rect">
                  <a:avLst/>
                </a:prstGeom>
              </p:spPr>
            </p:pic>
          </p:grpSp>
          <p:sp>
            <p:nvSpPr>
              <p:cNvPr id="33" name="TextBox 32">
                <a:extLst>
                  <a:ext uri="{FF2B5EF4-FFF2-40B4-BE49-F238E27FC236}">
                    <a16:creationId xmlns:a16="http://schemas.microsoft.com/office/drawing/2014/main" id="{2E55DB96-9D90-B353-D887-F7F0A2E4AC5D}"/>
                  </a:ext>
                </a:extLst>
              </p:cNvPr>
              <p:cNvSpPr txBox="1"/>
              <p:nvPr/>
            </p:nvSpPr>
            <p:spPr>
              <a:xfrm>
                <a:off x="5836978" y="3571429"/>
                <a:ext cx="512961" cy="307777"/>
              </a:xfrm>
              <a:prstGeom prst="rect">
                <a:avLst/>
              </a:prstGeom>
              <a:noFill/>
            </p:spPr>
            <p:txBody>
              <a:bodyPr wrap="none" lIns="0" tIns="0" rIns="0" bIns="0" rtlCol="0">
                <a:spAutoFit/>
              </a:bodyPr>
              <a:lstStyle/>
              <a:p>
                <a:pPr algn="l"/>
                <a:r>
                  <a:rPr lang="zh-CN" altLang="en-US" sz="2000" dirty="0">
                    <a:gradFill>
                      <a:gsLst>
                        <a:gs pos="2917">
                          <a:schemeClr val="tx1"/>
                        </a:gs>
                        <a:gs pos="30000">
                          <a:schemeClr val="tx1"/>
                        </a:gs>
                      </a:gsLst>
                      <a:lin ang="5400000" scaled="0"/>
                    </a:gradFill>
                  </a:rPr>
                  <a:t>编码</a:t>
                </a:r>
                <a:endParaRPr lang="en-US" sz="2000" dirty="0" err="1">
                  <a:gradFill>
                    <a:gsLst>
                      <a:gs pos="2917">
                        <a:schemeClr val="tx1"/>
                      </a:gs>
                      <a:gs pos="30000">
                        <a:schemeClr val="tx1"/>
                      </a:gs>
                    </a:gsLst>
                    <a:lin ang="5400000" scaled="0"/>
                  </a:gradFill>
                </a:endParaRPr>
              </a:p>
            </p:txBody>
          </p:sp>
        </p:grpSp>
        <p:grpSp>
          <p:nvGrpSpPr>
            <p:cNvPr id="41" name="Group 40">
              <a:extLst>
                <a:ext uri="{FF2B5EF4-FFF2-40B4-BE49-F238E27FC236}">
                  <a16:creationId xmlns:a16="http://schemas.microsoft.com/office/drawing/2014/main" id="{C4C81A77-2987-B2FC-139B-B0B9F2B65AD0}"/>
                </a:ext>
              </a:extLst>
            </p:cNvPr>
            <p:cNvGrpSpPr/>
            <p:nvPr/>
          </p:nvGrpSpPr>
          <p:grpSpPr>
            <a:xfrm>
              <a:off x="7306342" y="1683437"/>
              <a:ext cx="1727613" cy="2191004"/>
              <a:chOff x="7306342" y="1683437"/>
              <a:chExt cx="1727613" cy="2191004"/>
            </a:xfrm>
          </p:grpSpPr>
          <p:grpSp>
            <p:nvGrpSpPr>
              <p:cNvPr id="21" name="Group 20">
                <a:extLst>
                  <a:ext uri="{FF2B5EF4-FFF2-40B4-BE49-F238E27FC236}">
                    <a16:creationId xmlns:a16="http://schemas.microsoft.com/office/drawing/2014/main" id="{6E998510-E02F-8FC4-4B5C-33C87E655A72}"/>
                  </a:ext>
                </a:extLst>
              </p:cNvPr>
              <p:cNvGrpSpPr/>
              <p:nvPr/>
            </p:nvGrpSpPr>
            <p:grpSpPr>
              <a:xfrm>
                <a:off x="7306342" y="1683437"/>
                <a:ext cx="1727613" cy="1727613"/>
                <a:chOff x="6168044" y="2101735"/>
                <a:chExt cx="1727613" cy="1727613"/>
              </a:xfrm>
            </p:grpSpPr>
            <p:sp>
              <p:nvSpPr>
                <p:cNvPr id="9" name="Oval 8">
                  <a:extLst>
                    <a:ext uri="{FF2B5EF4-FFF2-40B4-BE49-F238E27FC236}">
                      <a16:creationId xmlns:a16="http://schemas.microsoft.com/office/drawing/2014/main" id="{B64EDD38-7572-4E00-639F-254B5E91C557}"/>
                    </a:ext>
                  </a:extLst>
                </p:cNvPr>
                <p:cNvSpPr/>
                <p:nvPr/>
              </p:nvSpPr>
              <p:spPr bwMode="auto">
                <a:xfrm>
                  <a:off x="6168044" y="2101735"/>
                  <a:ext cx="1727613" cy="1727613"/>
                </a:xfrm>
                <a:prstGeom prst="ellipse">
                  <a:avLst/>
                </a:prstGeom>
                <a:solidFill>
                  <a:schemeClr val="accent1">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6" name="Graphic 15">
                  <a:extLst>
                    <a:ext uri="{FF2B5EF4-FFF2-40B4-BE49-F238E27FC236}">
                      <a16:creationId xmlns:a16="http://schemas.microsoft.com/office/drawing/2014/main" id="{181D822F-95DF-FEF5-606D-944DE684885F}"/>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518503" y="2391891"/>
                  <a:ext cx="1026694" cy="1026694"/>
                </a:xfrm>
                <a:prstGeom prst="rect">
                  <a:avLst/>
                </a:prstGeom>
              </p:spPr>
            </p:pic>
          </p:grpSp>
          <p:sp>
            <p:nvSpPr>
              <p:cNvPr id="34" name="TextBox 33">
                <a:extLst>
                  <a:ext uri="{FF2B5EF4-FFF2-40B4-BE49-F238E27FC236}">
                    <a16:creationId xmlns:a16="http://schemas.microsoft.com/office/drawing/2014/main" id="{BF12DCCA-D45C-3B02-BFB3-CBFC5BE8DA7F}"/>
                  </a:ext>
                </a:extLst>
              </p:cNvPr>
              <p:cNvSpPr txBox="1"/>
              <p:nvPr/>
            </p:nvSpPr>
            <p:spPr>
              <a:xfrm>
                <a:off x="7913667" y="3566664"/>
                <a:ext cx="512961" cy="307777"/>
              </a:xfrm>
              <a:prstGeom prst="rect">
                <a:avLst/>
              </a:prstGeom>
              <a:noFill/>
            </p:spPr>
            <p:txBody>
              <a:bodyPr wrap="none" lIns="0" tIns="0" rIns="0" bIns="0" rtlCol="0">
                <a:spAutoFit/>
              </a:bodyPr>
              <a:lstStyle/>
              <a:p>
                <a:pPr algn="l"/>
                <a:r>
                  <a:rPr lang="zh-CN" altLang="en-US" sz="2000" dirty="0">
                    <a:gradFill>
                      <a:gsLst>
                        <a:gs pos="2917">
                          <a:schemeClr val="tx1"/>
                        </a:gs>
                        <a:gs pos="30000">
                          <a:schemeClr val="tx1"/>
                        </a:gs>
                      </a:gsLst>
                      <a:lin ang="5400000" scaled="0"/>
                    </a:gradFill>
                  </a:rPr>
                  <a:t>测试</a:t>
                </a:r>
                <a:endParaRPr lang="en-US" sz="2000" dirty="0" err="1">
                  <a:gradFill>
                    <a:gsLst>
                      <a:gs pos="2917">
                        <a:schemeClr val="tx1"/>
                      </a:gs>
                      <a:gs pos="30000">
                        <a:schemeClr val="tx1"/>
                      </a:gs>
                    </a:gsLst>
                    <a:lin ang="5400000" scaled="0"/>
                  </a:gradFill>
                </a:endParaRPr>
              </a:p>
            </p:txBody>
          </p:sp>
        </p:grpSp>
        <p:grpSp>
          <p:nvGrpSpPr>
            <p:cNvPr id="42" name="Group 41">
              <a:extLst>
                <a:ext uri="{FF2B5EF4-FFF2-40B4-BE49-F238E27FC236}">
                  <a16:creationId xmlns:a16="http://schemas.microsoft.com/office/drawing/2014/main" id="{EDF3942E-0515-8F65-C47E-0402A29341A5}"/>
                </a:ext>
              </a:extLst>
            </p:cNvPr>
            <p:cNvGrpSpPr/>
            <p:nvPr/>
          </p:nvGrpSpPr>
          <p:grpSpPr>
            <a:xfrm>
              <a:off x="9383031" y="1701386"/>
              <a:ext cx="1727613" cy="2183410"/>
              <a:chOff x="9383031" y="1701386"/>
              <a:chExt cx="1727613" cy="2183410"/>
            </a:xfrm>
          </p:grpSpPr>
          <p:grpSp>
            <p:nvGrpSpPr>
              <p:cNvPr id="20" name="Group 19">
                <a:extLst>
                  <a:ext uri="{FF2B5EF4-FFF2-40B4-BE49-F238E27FC236}">
                    <a16:creationId xmlns:a16="http://schemas.microsoft.com/office/drawing/2014/main" id="{45C79CF9-8788-91E9-041E-58BDE8203392}"/>
                  </a:ext>
                </a:extLst>
              </p:cNvPr>
              <p:cNvGrpSpPr/>
              <p:nvPr/>
            </p:nvGrpSpPr>
            <p:grpSpPr>
              <a:xfrm>
                <a:off x="9383031" y="1701386"/>
                <a:ext cx="1727613" cy="1727613"/>
                <a:chOff x="7725295" y="2259677"/>
                <a:chExt cx="1727613" cy="1727613"/>
              </a:xfrm>
            </p:grpSpPr>
            <p:sp>
              <p:nvSpPr>
                <p:cNvPr id="10" name="Oval 9">
                  <a:extLst>
                    <a:ext uri="{FF2B5EF4-FFF2-40B4-BE49-F238E27FC236}">
                      <a16:creationId xmlns:a16="http://schemas.microsoft.com/office/drawing/2014/main" id="{36780483-645C-9DCE-0A63-9D4A5D423ADA}"/>
                    </a:ext>
                  </a:extLst>
                </p:cNvPr>
                <p:cNvSpPr/>
                <p:nvPr/>
              </p:nvSpPr>
              <p:spPr bwMode="auto">
                <a:xfrm>
                  <a:off x="7725295" y="2259677"/>
                  <a:ext cx="1727613" cy="1727613"/>
                </a:xfrm>
                <a:prstGeom prst="ellipse">
                  <a:avLst/>
                </a:prstGeom>
                <a:solidFill>
                  <a:srgbClr val="A1C7E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Graphic 18">
                  <a:extLst>
                    <a:ext uri="{FF2B5EF4-FFF2-40B4-BE49-F238E27FC236}">
                      <a16:creationId xmlns:a16="http://schemas.microsoft.com/office/drawing/2014/main" id="{E363C230-5A83-5A57-8D4B-7DE8D761F365}"/>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8075754" y="2628087"/>
                  <a:ext cx="1026694" cy="1026694"/>
                </a:xfrm>
                <a:prstGeom prst="rect">
                  <a:avLst/>
                </a:prstGeom>
              </p:spPr>
            </p:pic>
          </p:grpSp>
          <p:sp>
            <p:nvSpPr>
              <p:cNvPr id="35" name="TextBox 34">
                <a:extLst>
                  <a:ext uri="{FF2B5EF4-FFF2-40B4-BE49-F238E27FC236}">
                    <a16:creationId xmlns:a16="http://schemas.microsoft.com/office/drawing/2014/main" id="{CEBA7A7B-9D6D-6778-B887-09ED6757D4FC}"/>
                  </a:ext>
                </a:extLst>
              </p:cNvPr>
              <p:cNvSpPr txBox="1"/>
              <p:nvPr/>
            </p:nvSpPr>
            <p:spPr>
              <a:xfrm>
                <a:off x="9995439" y="3577019"/>
                <a:ext cx="512961" cy="307777"/>
              </a:xfrm>
              <a:prstGeom prst="rect">
                <a:avLst/>
              </a:prstGeom>
              <a:noFill/>
            </p:spPr>
            <p:txBody>
              <a:bodyPr wrap="none" lIns="0" tIns="0" rIns="0" bIns="0" rtlCol="0">
                <a:spAutoFit/>
              </a:bodyPr>
              <a:lstStyle/>
              <a:p>
                <a:pPr algn="l"/>
                <a:r>
                  <a:rPr lang="zh-CN" altLang="en-US" sz="2000" dirty="0">
                    <a:gradFill>
                      <a:gsLst>
                        <a:gs pos="2917">
                          <a:schemeClr val="tx1"/>
                        </a:gs>
                        <a:gs pos="30000">
                          <a:schemeClr val="tx1"/>
                        </a:gs>
                      </a:gsLst>
                      <a:lin ang="5400000" scaled="0"/>
                    </a:gradFill>
                  </a:rPr>
                  <a:t>部署</a:t>
                </a:r>
                <a:endParaRPr lang="en-US" sz="2000" dirty="0" err="1">
                  <a:gradFill>
                    <a:gsLst>
                      <a:gs pos="2917">
                        <a:schemeClr val="tx1"/>
                      </a:gs>
                      <a:gs pos="30000">
                        <a:schemeClr val="tx1"/>
                      </a:gs>
                    </a:gsLst>
                    <a:lin ang="5400000" scaled="0"/>
                  </a:gradFill>
                </a:endParaRPr>
              </a:p>
            </p:txBody>
          </p:sp>
        </p:grpSp>
      </p:grpSp>
      <p:pic>
        <p:nvPicPr>
          <p:cNvPr id="3074" name="Picture 2" descr="Figma logo redesign by Muhammad Aslam on Dribbble">
            <a:extLst>
              <a:ext uri="{FF2B5EF4-FFF2-40B4-BE49-F238E27FC236}">
                <a16:creationId xmlns:a16="http://schemas.microsoft.com/office/drawing/2014/main" id="{A6506A49-0073-D262-21D4-BA2D80E67737}"/>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320581" y="5401017"/>
            <a:ext cx="1334761" cy="999783"/>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Best Visual Studio Code Extensions. - DEV Community">
            <a:extLst>
              <a:ext uri="{FF2B5EF4-FFF2-40B4-BE49-F238E27FC236}">
                <a16:creationId xmlns:a16="http://schemas.microsoft.com/office/drawing/2014/main" id="{A7AE43D5-E84C-F37E-1B54-B94C11C7184C}"/>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5485229" y="5525506"/>
            <a:ext cx="1334761" cy="75080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Microsoft unveils a clean logo for the Azure product">
            <a:extLst>
              <a:ext uri="{FF2B5EF4-FFF2-40B4-BE49-F238E27FC236}">
                <a16:creationId xmlns:a16="http://schemas.microsoft.com/office/drawing/2014/main" id="{6003F60E-2213-0AF8-65CB-B5EF81B5D59C}"/>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527279" y="5401017"/>
            <a:ext cx="1585905" cy="89207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1653212-4A8B-14D4-0A84-CED317B04B25}"/>
              </a:ext>
            </a:extLst>
          </p:cNvPr>
          <p:cNvSpPr txBox="1"/>
          <p:nvPr/>
        </p:nvSpPr>
        <p:spPr>
          <a:xfrm>
            <a:off x="1429274" y="4542934"/>
            <a:ext cx="1025922" cy="769441"/>
          </a:xfrm>
          <a:prstGeom prst="rect">
            <a:avLst/>
          </a:prstGeom>
          <a:noFill/>
        </p:spPr>
        <p:txBody>
          <a:bodyPr wrap="none" lIns="0" tIns="0" rIns="0" bIns="0" rtlCol="0">
            <a:spAutoFit/>
          </a:bodyPr>
          <a:lstStyle/>
          <a:p>
            <a:pPr algn="l">
              <a:spcBef>
                <a:spcPts val="1200"/>
              </a:spcBef>
            </a:pPr>
            <a:r>
              <a:rPr lang="zh-CN" altLang="en-US" sz="2000" dirty="0">
                <a:gradFill>
                  <a:gsLst>
                    <a:gs pos="2917">
                      <a:schemeClr val="tx1"/>
                    </a:gs>
                    <a:gs pos="30000">
                      <a:schemeClr val="tx1"/>
                    </a:gs>
                  </a:gsLst>
                  <a:lin ang="5400000" scaled="0"/>
                </a:gradFill>
              </a:rPr>
              <a:t>了解需求</a:t>
            </a:r>
            <a:endParaRPr lang="en-US" altLang="zh-CN" sz="2000" dirty="0">
              <a:gradFill>
                <a:gsLst>
                  <a:gs pos="2917">
                    <a:schemeClr val="tx1"/>
                  </a:gs>
                  <a:gs pos="30000">
                    <a:schemeClr val="tx1"/>
                  </a:gs>
                </a:gsLst>
                <a:lin ang="5400000" scaled="0"/>
              </a:gradFill>
            </a:endParaRPr>
          </a:p>
          <a:p>
            <a:pPr algn="l">
              <a:spcBef>
                <a:spcPts val="1200"/>
              </a:spcBef>
            </a:pPr>
            <a:r>
              <a:rPr lang="zh-CN" altLang="en-US" sz="2000" dirty="0">
                <a:gradFill>
                  <a:gsLst>
                    <a:gs pos="2917">
                      <a:schemeClr val="tx1"/>
                    </a:gs>
                    <a:gs pos="30000">
                      <a:schemeClr val="tx1"/>
                    </a:gs>
                  </a:gsLst>
                  <a:lin ang="5400000" scaled="0"/>
                </a:gradFill>
              </a:rPr>
              <a:t>确定功能</a:t>
            </a:r>
            <a:endParaRPr lang="en-US" sz="2000" dirty="0" err="1">
              <a:gradFill>
                <a:gsLst>
                  <a:gs pos="2917">
                    <a:schemeClr val="tx1"/>
                  </a:gs>
                  <a:gs pos="30000">
                    <a:schemeClr val="tx1"/>
                  </a:gs>
                </a:gsLst>
                <a:lin ang="5400000" scaled="0"/>
              </a:gradFill>
            </a:endParaRPr>
          </a:p>
        </p:txBody>
      </p:sp>
      <p:sp>
        <p:nvSpPr>
          <p:cNvPr id="36" name="TextBox 35">
            <a:extLst>
              <a:ext uri="{FF2B5EF4-FFF2-40B4-BE49-F238E27FC236}">
                <a16:creationId xmlns:a16="http://schemas.microsoft.com/office/drawing/2014/main" id="{92C7A682-E0C0-5356-D55E-D9B877FBAF76}"/>
              </a:ext>
            </a:extLst>
          </p:cNvPr>
          <p:cNvSpPr txBox="1"/>
          <p:nvPr/>
        </p:nvSpPr>
        <p:spPr>
          <a:xfrm>
            <a:off x="3378108" y="4542934"/>
            <a:ext cx="1282402" cy="307777"/>
          </a:xfrm>
          <a:prstGeom prst="rect">
            <a:avLst/>
          </a:prstGeom>
          <a:noFill/>
        </p:spPr>
        <p:txBody>
          <a:bodyPr wrap="none" lIns="0" tIns="0" rIns="0" bIns="0" rtlCol="0">
            <a:spAutoFit/>
          </a:bodyPr>
          <a:lstStyle/>
          <a:p>
            <a:pPr algn="l">
              <a:spcBef>
                <a:spcPts val="1200"/>
              </a:spcBef>
            </a:pPr>
            <a:r>
              <a:rPr lang="zh-CN" altLang="en-US" sz="2000" dirty="0">
                <a:gradFill>
                  <a:gsLst>
                    <a:gs pos="2917">
                      <a:schemeClr val="tx1"/>
                    </a:gs>
                    <a:gs pos="30000">
                      <a:schemeClr val="tx1"/>
                    </a:gs>
                  </a:gsLst>
                  <a:lin ang="5400000" scaled="0"/>
                </a:gradFill>
              </a:rPr>
              <a:t>响应式设计</a:t>
            </a:r>
            <a:endParaRPr lang="en-US" sz="2000" dirty="0" err="1">
              <a:gradFill>
                <a:gsLst>
                  <a:gs pos="2917">
                    <a:schemeClr val="tx1"/>
                  </a:gs>
                  <a:gs pos="30000">
                    <a:schemeClr val="tx1"/>
                  </a:gs>
                </a:gsLst>
                <a:lin ang="5400000" scaled="0"/>
              </a:gradFill>
            </a:endParaRPr>
          </a:p>
        </p:txBody>
      </p:sp>
      <p:sp>
        <p:nvSpPr>
          <p:cNvPr id="37" name="TextBox 36">
            <a:extLst>
              <a:ext uri="{FF2B5EF4-FFF2-40B4-BE49-F238E27FC236}">
                <a16:creationId xmlns:a16="http://schemas.microsoft.com/office/drawing/2014/main" id="{17CC32C5-D6A1-5159-5EEF-F231795520DF}"/>
              </a:ext>
            </a:extLst>
          </p:cNvPr>
          <p:cNvSpPr txBox="1"/>
          <p:nvPr/>
        </p:nvSpPr>
        <p:spPr>
          <a:xfrm>
            <a:off x="5336716" y="4542934"/>
            <a:ext cx="1538883" cy="769441"/>
          </a:xfrm>
          <a:prstGeom prst="rect">
            <a:avLst/>
          </a:prstGeom>
          <a:noFill/>
        </p:spPr>
        <p:txBody>
          <a:bodyPr wrap="none" lIns="0" tIns="0" rIns="0" bIns="0" rtlCol="0">
            <a:spAutoFit/>
          </a:bodyPr>
          <a:lstStyle/>
          <a:p>
            <a:pPr algn="ctr">
              <a:spcBef>
                <a:spcPts val="1200"/>
              </a:spcBef>
            </a:pPr>
            <a:r>
              <a:rPr lang="zh-CN" altLang="en-US" sz="2000" dirty="0">
                <a:gradFill>
                  <a:gsLst>
                    <a:gs pos="2917">
                      <a:schemeClr val="tx1"/>
                    </a:gs>
                    <a:gs pos="30000">
                      <a:schemeClr val="tx1"/>
                    </a:gs>
                  </a:gsLst>
                  <a:lin ang="5400000" scaled="0"/>
                </a:gradFill>
              </a:rPr>
              <a:t>选取框架</a:t>
            </a:r>
            <a:endParaRPr lang="en-US" altLang="zh-CN" sz="2000" dirty="0">
              <a:gradFill>
                <a:gsLst>
                  <a:gs pos="2917">
                    <a:schemeClr val="tx1"/>
                  </a:gs>
                  <a:gs pos="30000">
                    <a:schemeClr val="tx1"/>
                  </a:gs>
                </a:gsLst>
                <a:lin ang="5400000" scaled="0"/>
              </a:gradFill>
            </a:endParaRPr>
          </a:p>
          <a:p>
            <a:pPr algn="ctr">
              <a:spcBef>
                <a:spcPts val="1200"/>
              </a:spcBef>
            </a:pPr>
            <a:r>
              <a:rPr lang="zh-CN" altLang="en-US" sz="2000" dirty="0">
                <a:gradFill>
                  <a:gsLst>
                    <a:gs pos="2917">
                      <a:schemeClr val="tx1"/>
                    </a:gs>
                    <a:gs pos="30000">
                      <a:schemeClr val="tx1"/>
                    </a:gs>
                  </a:gsLst>
                  <a:lin ang="5400000" scaled="0"/>
                </a:gradFill>
              </a:rPr>
              <a:t>先静态后动态</a:t>
            </a:r>
            <a:endParaRPr lang="en-US" sz="2000" dirty="0" err="1">
              <a:gradFill>
                <a:gsLst>
                  <a:gs pos="2917">
                    <a:schemeClr val="tx1"/>
                  </a:gs>
                  <a:gs pos="30000">
                    <a:schemeClr val="tx1"/>
                  </a:gs>
                </a:gsLst>
                <a:lin ang="5400000" scaled="0"/>
              </a:gradFill>
            </a:endParaRPr>
          </a:p>
        </p:txBody>
      </p:sp>
      <p:sp>
        <p:nvSpPr>
          <p:cNvPr id="45" name="TextBox 44">
            <a:extLst>
              <a:ext uri="{FF2B5EF4-FFF2-40B4-BE49-F238E27FC236}">
                <a16:creationId xmlns:a16="http://schemas.microsoft.com/office/drawing/2014/main" id="{4BFC7D1A-BE74-2EDE-325A-53A00C015A31}"/>
              </a:ext>
            </a:extLst>
          </p:cNvPr>
          <p:cNvSpPr txBox="1"/>
          <p:nvPr/>
        </p:nvSpPr>
        <p:spPr>
          <a:xfrm>
            <a:off x="7791973" y="4542933"/>
            <a:ext cx="761427" cy="307777"/>
          </a:xfrm>
          <a:prstGeom prst="rect">
            <a:avLst/>
          </a:prstGeom>
          <a:noFill/>
        </p:spPr>
        <p:txBody>
          <a:bodyPr wrap="none" lIns="0" tIns="0" rIns="0" bIns="0" rtlCol="0">
            <a:spAutoFit/>
          </a:bodyPr>
          <a:lstStyle/>
          <a:p>
            <a:pPr algn="l">
              <a:spcBef>
                <a:spcPts val="1200"/>
              </a:spcBef>
            </a:pPr>
            <a:r>
              <a:rPr lang="en-US" altLang="zh-CN" sz="2000" dirty="0">
                <a:gradFill>
                  <a:gsLst>
                    <a:gs pos="2917">
                      <a:schemeClr val="tx1"/>
                    </a:gs>
                    <a:gs pos="30000">
                      <a:schemeClr val="tx1"/>
                    </a:gs>
                  </a:gsLst>
                  <a:lin ang="5400000" scaled="0"/>
                </a:gradFill>
              </a:rPr>
              <a:t>Debug</a:t>
            </a:r>
            <a:endParaRPr lang="en-US" sz="2000" dirty="0">
              <a:gradFill>
                <a:gsLst>
                  <a:gs pos="2917">
                    <a:schemeClr val="tx1"/>
                  </a:gs>
                  <a:gs pos="30000">
                    <a:schemeClr val="tx1"/>
                  </a:gs>
                </a:gsLst>
                <a:lin ang="5400000" scaled="0"/>
              </a:gradFill>
            </a:endParaRPr>
          </a:p>
        </p:txBody>
      </p:sp>
      <p:sp>
        <p:nvSpPr>
          <p:cNvPr id="46" name="TextBox 45">
            <a:extLst>
              <a:ext uri="{FF2B5EF4-FFF2-40B4-BE49-F238E27FC236}">
                <a16:creationId xmlns:a16="http://schemas.microsoft.com/office/drawing/2014/main" id="{478C16D4-FE6F-7322-F3CA-73A11EA09E29}"/>
              </a:ext>
            </a:extLst>
          </p:cNvPr>
          <p:cNvSpPr txBox="1"/>
          <p:nvPr/>
        </p:nvSpPr>
        <p:spPr>
          <a:xfrm>
            <a:off x="9679030" y="4542932"/>
            <a:ext cx="1282402" cy="307777"/>
          </a:xfrm>
          <a:prstGeom prst="rect">
            <a:avLst/>
          </a:prstGeom>
          <a:noFill/>
        </p:spPr>
        <p:txBody>
          <a:bodyPr wrap="none" lIns="0" tIns="0" rIns="0" bIns="0" rtlCol="0">
            <a:spAutoFit/>
          </a:bodyPr>
          <a:lstStyle/>
          <a:p>
            <a:pPr algn="l">
              <a:spcBef>
                <a:spcPts val="1200"/>
              </a:spcBef>
            </a:pPr>
            <a:r>
              <a:rPr lang="zh-CN" altLang="en-US" sz="2000" dirty="0">
                <a:gradFill>
                  <a:gsLst>
                    <a:gs pos="2917">
                      <a:schemeClr val="tx1"/>
                    </a:gs>
                    <a:gs pos="30000">
                      <a:schemeClr val="tx1"/>
                    </a:gs>
                  </a:gsLst>
                  <a:lin ang="5400000" scaled="0"/>
                </a:gradFill>
              </a:rPr>
              <a:t>供用户访问</a:t>
            </a:r>
            <a:endParaRPr lang="en-US" sz="20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391019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Azure</a:t>
            </a:r>
            <a:r>
              <a:rPr lang="zh-CN" altLang="en-US" dirty="0"/>
              <a:t>云服务</a:t>
            </a:r>
            <a:endParaRPr lang="en-US" dirty="0"/>
          </a:p>
        </p:txBody>
      </p:sp>
    </p:spTree>
    <p:extLst>
      <p:ext uri="{BB962C8B-B14F-4D97-AF65-F5344CB8AC3E}">
        <p14:creationId xmlns:p14="http://schemas.microsoft.com/office/powerpoint/2010/main" val="181959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zh-CN" altLang="en-US" dirty="0"/>
              <a:t>云计算</a:t>
            </a:r>
            <a:endParaRPr lang="en-US" dirty="0"/>
          </a:p>
        </p:txBody>
      </p:sp>
      <p:sp>
        <p:nvSpPr>
          <p:cNvPr id="6" name="Text Placeholder 5"/>
          <p:cNvSpPr>
            <a:spLocks noGrp="1"/>
          </p:cNvSpPr>
          <p:nvPr>
            <p:ph type="body" sz="quarter" idx="10"/>
          </p:nvPr>
        </p:nvSpPr>
        <p:spPr>
          <a:xfrm>
            <a:off x="584200" y="1435497"/>
            <a:ext cx="11018520" cy="1754326"/>
          </a:xfrm>
        </p:spPr>
        <p:txBody>
          <a:bodyPr/>
          <a:lstStyle/>
          <a:p>
            <a:pPr marL="0" indent="0">
              <a:spcBef>
                <a:spcPts val="1800"/>
              </a:spcBef>
              <a:buNone/>
            </a:pPr>
            <a:r>
              <a:rPr lang="zh-CN" altLang="en-US" dirty="0"/>
              <a:t>云计算是通过 </a:t>
            </a:r>
            <a:r>
              <a:rPr lang="en-US" altLang="zh-CN" dirty="0"/>
              <a:t>Internet</a:t>
            </a:r>
            <a:r>
              <a:rPr lang="zh-CN" altLang="en-US" dirty="0"/>
              <a:t>（也称为云）提供计算服务。 </a:t>
            </a:r>
            <a:endParaRPr lang="en-US" altLang="zh-CN" dirty="0"/>
          </a:p>
          <a:p>
            <a:pPr marL="0" indent="0">
              <a:spcBef>
                <a:spcPts val="1800"/>
              </a:spcBef>
              <a:buNone/>
            </a:pPr>
            <a:r>
              <a:rPr lang="zh-CN" altLang="en-US" dirty="0"/>
              <a:t>这些服务包括服务器、存储、数据库、网络、软件、分析和智能。 </a:t>
            </a:r>
            <a:endParaRPr lang="en-US" altLang="zh-CN" dirty="0"/>
          </a:p>
          <a:p>
            <a:pPr marL="0" indent="0">
              <a:spcBef>
                <a:spcPts val="1800"/>
              </a:spcBef>
              <a:buNone/>
            </a:pPr>
            <a:r>
              <a:rPr lang="zh-CN" altLang="en-US" dirty="0"/>
              <a:t>云计算可实现更快的创新速度、灵活的资源和规模经济。</a:t>
            </a:r>
          </a:p>
        </p:txBody>
      </p:sp>
      <p:pic>
        <p:nvPicPr>
          <p:cNvPr id="4098" name="Picture 2" descr="[webp-to-png output image]">
            <a:extLst>
              <a:ext uri="{FF2B5EF4-FFF2-40B4-BE49-F238E27FC236}">
                <a16:creationId xmlns:a16="http://schemas.microsoft.com/office/drawing/2014/main" id="{3BD4C921-1AF2-EA88-BFB7-C4D8EF1F41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3738" y="3411913"/>
            <a:ext cx="10338262" cy="3446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3189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ltLang="zh-CN" dirty="0"/>
              <a:t>Azure</a:t>
            </a:r>
            <a:endParaRPr lang="en-US" dirty="0"/>
          </a:p>
        </p:txBody>
      </p:sp>
      <p:sp>
        <p:nvSpPr>
          <p:cNvPr id="6" name="Text Placeholder 5"/>
          <p:cNvSpPr>
            <a:spLocks noGrp="1"/>
          </p:cNvSpPr>
          <p:nvPr>
            <p:ph type="body" sz="quarter" idx="10"/>
          </p:nvPr>
        </p:nvSpPr>
        <p:spPr>
          <a:xfrm>
            <a:off x="584200" y="1435497"/>
            <a:ext cx="11018520" cy="1809726"/>
          </a:xfrm>
        </p:spPr>
        <p:txBody>
          <a:bodyPr/>
          <a:lstStyle/>
          <a:p>
            <a:pPr marL="0" indent="0">
              <a:buNone/>
            </a:pPr>
            <a:r>
              <a:rPr lang="en-US" altLang="zh-CN" dirty="0"/>
              <a:t>Azure </a:t>
            </a:r>
            <a:r>
              <a:rPr lang="zh-CN" altLang="en-US" dirty="0"/>
              <a:t>云平台汇集的产品和云服务超过 </a:t>
            </a:r>
            <a:r>
              <a:rPr lang="en-US" altLang="zh-CN" dirty="0"/>
              <a:t>200 </a:t>
            </a:r>
            <a:r>
              <a:rPr lang="zh-CN" altLang="en-US" dirty="0"/>
              <a:t>种，旨在帮助你将新解决方案付诸实践，以便解决当今的难题，并创造未来。</a:t>
            </a:r>
            <a:endParaRPr lang="en-US" altLang="zh-CN" dirty="0"/>
          </a:p>
          <a:p>
            <a:pPr marL="0" indent="0">
              <a:buNone/>
            </a:pPr>
            <a:r>
              <a:rPr lang="zh-CN" altLang="en-US" dirty="0"/>
              <a:t>利用所选的工具和框架，在多个云中、在本地以及在边缘生成、运行和管理应用程序。</a:t>
            </a:r>
            <a:endParaRPr lang="en-US" dirty="0"/>
          </a:p>
        </p:txBody>
      </p:sp>
      <p:pic>
        <p:nvPicPr>
          <p:cNvPr id="6146" name="Picture 2" descr="List of Top Microsoft Azure Services - DevOpsSchool.com">
            <a:extLst>
              <a:ext uri="{FF2B5EF4-FFF2-40B4-BE49-F238E27FC236}">
                <a16:creationId xmlns:a16="http://schemas.microsoft.com/office/drawing/2014/main" id="{BDEE58F8-CC1B-134D-9056-1C2BE9CB24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200" y="3429000"/>
            <a:ext cx="5857875" cy="3105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269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zh-CN" altLang="en-US" dirty="0"/>
              <a:t>免费体验</a:t>
            </a:r>
            <a:r>
              <a:rPr lang="en-US" altLang="zh-CN" dirty="0"/>
              <a:t>Azure</a:t>
            </a:r>
            <a:endParaRPr lang="en-US" dirty="0"/>
          </a:p>
        </p:txBody>
      </p:sp>
      <p:sp>
        <p:nvSpPr>
          <p:cNvPr id="7" name="Text Placeholder 5">
            <a:extLst>
              <a:ext uri="{FF2B5EF4-FFF2-40B4-BE49-F238E27FC236}">
                <a16:creationId xmlns:a16="http://schemas.microsoft.com/office/drawing/2014/main" id="{4DC98DC9-1E41-4F8A-4B80-9CEC60DB4088}"/>
              </a:ext>
            </a:extLst>
          </p:cNvPr>
          <p:cNvSpPr>
            <a:spLocks noGrp="1"/>
          </p:cNvSpPr>
          <p:nvPr>
            <p:ph type="body" sz="quarter" idx="10"/>
          </p:nvPr>
        </p:nvSpPr>
        <p:spPr>
          <a:xfrm>
            <a:off x="584200" y="1435497"/>
            <a:ext cx="11018520" cy="3785652"/>
          </a:xfrm>
        </p:spPr>
        <p:txBody>
          <a:bodyPr/>
          <a:lstStyle/>
          <a:p>
            <a:pPr>
              <a:spcBef>
                <a:spcPts val="1200"/>
              </a:spcBef>
            </a:pPr>
            <a:r>
              <a:rPr lang="en-US" altLang="zh-CN" dirty="0"/>
              <a:t>Azure</a:t>
            </a:r>
            <a:r>
              <a:rPr lang="zh-CN" altLang="en-US" dirty="0"/>
              <a:t>免费账户</a:t>
            </a:r>
            <a:endParaRPr lang="en-US" altLang="zh-CN" dirty="0"/>
          </a:p>
          <a:p>
            <a:pPr lvl="1">
              <a:spcBef>
                <a:spcPts val="1200"/>
              </a:spcBef>
            </a:pPr>
            <a:r>
              <a:rPr lang="zh-CN" altLang="en-US" dirty="0"/>
              <a:t>可在 </a:t>
            </a:r>
            <a:r>
              <a:rPr lang="en-US" altLang="zh-CN" dirty="0"/>
              <a:t>12 </a:t>
            </a:r>
            <a:r>
              <a:rPr lang="zh-CN" altLang="en-US" dirty="0"/>
              <a:t>个月内免费访问热门 </a:t>
            </a:r>
            <a:r>
              <a:rPr lang="en-US" altLang="zh-CN" dirty="0"/>
              <a:t>Azure </a:t>
            </a:r>
            <a:r>
              <a:rPr lang="zh-CN" altLang="en-US" dirty="0"/>
              <a:t>产品的权限。</a:t>
            </a:r>
          </a:p>
          <a:p>
            <a:pPr lvl="1">
              <a:spcBef>
                <a:spcPts val="1200"/>
              </a:spcBef>
            </a:pPr>
            <a:r>
              <a:rPr lang="zh-CN" altLang="en-US" dirty="0"/>
              <a:t>可在前 </a:t>
            </a:r>
            <a:r>
              <a:rPr lang="en-US" altLang="zh-CN" dirty="0"/>
              <a:t>30 </a:t>
            </a:r>
            <a:r>
              <a:rPr lang="zh-CN" altLang="en-US" dirty="0"/>
              <a:t>天使用的额度。</a:t>
            </a:r>
          </a:p>
          <a:p>
            <a:pPr lvl="1">
              <a:spcBef>
                <a:spcPts val="1200"/>
              </a:spcBef>
            </a:pPr>
            <a:r>
              <a:rPr lang="zh-CN" altLang="en-US" dirty="0"/>
              <a:t>访问超过 </a:t>
            </a:r>
            <a:r>
              <a:rPr lang="en-US" altLang="zh-CN" dirty="0"/>
              <a:t>25 </a:t>
            </a:r>
            <a:r>
              <a:rPr lang="zh-CN" altLang="en-US" dirty="0"/>
              <a:t>个永久免费产品的权限。</a:t>
            </a:r>
            <a:endParaRPr lang="en-US" altLang="zh-CN" dirty="0"/>
          </a:p>
          <a:p>
            <a:pPr>
              <a:spcBef>
                <a:spcPts val="1200"/>
              </a:spcBef>
            </a:pPr>
            <a:r>
              <a:rPr lang="en-US" altLang="zh-CN" dirty="0"/>
              <a:t>Azure</a:t>
            </a:r>
            <a:r>
              <a:rPr lang="zh-CN" altLang="en-US" dirty="0"/>
              <a:t>免费学生账户</a:t>
            </a:r>
            <a:endParaRPr lang="en-US" altLang="zh-CN" dirty="0"/>
          </a:p>
          <a:p>
            <a:pPr lvl="1">
              <a:spcBef>
                <a:spcPts val="1200"/>
              </a:spcBef>
            </a:pPr>
            <a:r>
              <a:rPr lang="zh-CN" altLang="en-US" dirty="0"/>
              <a:t>可在 </a:t>
            </a:r>
            <a:r>
              <a:rPr lang="en-US" altLang="zh-CN" dirty="0"/>
              <a:t>12 </a:t>
            </a:r>
            <a:r>
              <a:rPr lang="zh-CN" altLang="en-US" dirty="0"/>
              <a:t>个月内免费访问某些 </a:t>
            </a:r>
            <a:r>
              <a:rPr lang="en-US" altLang="zh-CN" dirty="0"/>
              <a:t>Azure </a:t>
            </a:r>
            <a:r>
              <a:rPr lang="zh-CN" altLang="en-US" dirty="0"/>
              <a:t>服务。</a:t>
            </a:r>
          </a:p>
          <a:p>
            <a:pPr lvl="1">
              <a:spcBef>
                <a:spcPts val="1200"/>
              </a:spcBef>
            </a:pPr>
            <a:r>
              <a:rPr lang="zh-CN" altLang="en-US" dirty="0"/>
              <a:t>可在前 </a:t>
            </a:r>
            <a:r>
              <a:rPr lang="en-US" altLang="zh-CN" dirty="0"/>
              <a:t>12 </a:t>
            </a:r>
            <a:r>
              <a:rPr lang="zh-CN" altLang="en-US" dirty="0"/>
              <a:t>个月内使用的额度。</a:t>
            </a:r>
          </a:p>
          <a:p>
            <a:pPr lvl="1">
              <a:spcBef>
                <a:spcPts val="1200"/>
              </a:spcBef>
            </a:pPr>
            <a:r>
              <a:rPr lang="zh-CN" altLang="en-US" dirty="0"/>
              <a:t>免费访问某些软件开发人员工具。</a:t>
            </a:r>
            <a:endParaRPr lang="en-US" dirty="0"/>
          </a:p>
        </p:txBody>
      </p:sp>
    </p:spTree>
    <p:extLst>
      <p:ext uri="{BB962C8B-B14F-4D97-AF65-F5344CB8AC3E}">
        <p14:creationId xmlns:p14="http://schemas.microsoft.com/office/powerpoint/2010/main" val="2498813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Azure Static Web Apps </a:t>
            </a:r>
            <a:r>
              <a:rPr lang="zh-CN" altLang="en-US" dirty="0"/>
              <a:t>服务</a:t>
            </a:r>
            <a:endParaRPr lang="en-US" dirty="0"/>
          </a:p>
        </p:txBody>
      </p:sp>
    </p:spTree>
    <p:extLst>
      <p:ext uri="{BB962C8B-B14F-4D97-AF65-F5344CB8AC3E}">
        <p14:creationId xmlns:p14="http://schemas.microsoft.com/office/powerpoint/2010/main" val="3272118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588963"/>
            <a:ext cx="4745737" cy="2535236"/>
          </a:xfrm>
        </p:spPr>
        <p:txBody>
          <a:bodyPr wrap="square" anchor="b">
            <a:normAutofit/>
          </a:bodyPr>
          <a:lstStyle>
            <a:lvl1pPr>
              <a:defRPr>
                <a:solidFill>
                  <a:schemeClr val="tx1"/>
                </a:solidFill>
              </a:defRPr>
            </a:lvl1pPr>
          </a:lstStyle>
          <a:p>
            <a:r>
              <a:rPr lang="zh-CN" altLang="en-US" dirty="0"/>
              <a:t>情景</a:t>
            </a:r>
            <a:endParaRPr lang="en-US" dirty="0"/>
          </a:p>
        </p:txBody>
      </p:sp>
      <p:sp>
        <p:nvSpPr>
          <p:cNvPr id="3" name="Subtitle"/>
          <p:cNvSpPr>
            <a:spLocks noGrp="1"/>
          </p:cNvSpPr>
          <p:nvPr>
            <p:ph type="body" sz="quarter" idx="10"/>
          </p:nvPr>
        </p:nvSpPr>
        <p:spPr>
          <a:xfrm>
            <a:off x="584200" y="3535540"/>
            <a:ext cx="4162425" cy="2733497"/>
          </a:xfrm>
        </p:spPr>
        <p:txBody>
          <a:bodyPr wrap="square">
            <a:normAutofit/>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zh-CN" altLang="en-US" dirty="0"/>
              <a:t>你想将开发的</a:t>
            </a:r>
            <a:r>
              <a:rPr lang="en-US" altLang="zh-CN" dirty="0"/>
              <a:t>Web</a:t>
            </a:r>
            <a:r>
              <a:rPr lang="zh-CN" altLang="en-US" dirty="0"/>
              <a:t>应用发布到</a:t>
            </a:r>
            <a:r>
              <a:rPr lang="en-US" altLang="zh-CN" dirty="0"/>
              <a:t>Azure</a:t>
            </a:r>
            <a:r>
              <a:rPr lang="zh-CN" altLang="en-US" dirty="0"/>
              <a:t>，并向你的朋友展示</a:t>
            </a:r>
            <a:endParaRPr dirty="0"/>
          </a:p>
        </p:txBody>
      </p:sp>
      <p:pic>
        <p:nvPicPr>
          <p:cNvPr id="5" name="Picture 4" descr="Students using laptops in classroom">
            <a:extLst>
              <a:ext uri="{FF2B5EF4-FFF2-40B4-BE49-F238E27FC236}">
                <a16:creationId xmlns:a16="http://schemas.microsoft.com/office/drawing/2014/main" id="{20D32EBE-6D35-0D4E-8FB3-A9E14815043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1221" r="22028" b="-1"/>
          <a:stretch/>
        </p:blipFill>
        <p:spPr>
          <a:xfrm>
            <a:off x="5334000" y="10"/>
            <a:ext cx="6858000" cy="685799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noFill/>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r>
              <a:rPr lang="en-US" altLang="zh-CN" dirty="0"/>
              <a:t>Azure Static Web Apps </a:t>
            </a:r>
            <a:r>
              <a:rPr lang="zh-CN" altLang="en-US" dirty="0"/>
              <a:t>介绍</a:t>
            </a:r>
            <a:endParaRPr lang="en-US" dirty="0"/>
          </a:p>
        </p:txBody>
      </p:sp>
      <p:sp>
        <p:nvSpPr>
          <p:cNvPr id="6" name="Text Placeholder 5"/>
          <p:cNvSpPr>
            <a:spLocks noGrp="1"/>
          </p:cNvSpPr>
          <p:nvPr>
            <p:ph type="body" sz="quarter" idx="10"/>
          </p:nvPr>
        </p:nvSpPr>
        <p:spPr>
          <a:xfrm>
            <a:off x="584200" y="1435497"/>
            <a:ext cx="11018520" cy="861774"/>
          </a:xfrm>
        </p:spPr>
        <p:txBody>
          <a:bodyPr/>
          <a:lstStyle/>
          <a:p>
            <a:pPr marL="0" indent="0">
              <a:buNone/>
            </a:pPr>
            <a:r>
              <a:rPr lang="en-US" altLang="zh-CN" dirty="0"/>
              <a:t>Azure Static</a:t>
            </a:r>
            <a:r>
              <a:rPr lang="zh-CN" altLang="en-US" dirty="0"/>
              <a:t> </a:t>
            </a:r>
            <a:r>
              <a:rPr lang="en-US" altLang="zh-CN" dirty="0"/>
              <a:t>Web Apps </a:t>
            </a:r>
            <a:r>
              <a:rPr lang="zh-CN" altLang="en-US" dirty="0"/>
              <a:t>可解决从源代码到全局可用性的所有方面的难题。</a:t>
            </a:r>
            <a:endParaRPr lang="en-US" dirty="0"/>
          </a:p>
        </p:txBody>
      </p:sp>
      <p:pic>
        <p:nvPicPr>
          <p:cNvPr id="4" name="New picture" descr="Static Apps overview">
            <a:extLst>
              <a:ext uri="{FF2B5EF4-FFF2-40B4-BE49-F238E27FC236}">
                <a16:creationId xmlns:a16="http://schemas.microsoft.com/office/drawing/2014/main" id="{41ADF24A-C188-2301-3A0B-AFE1D78E3E98}"/>
              </a:ext>
            </a:extLst>
          </p:cNvPr>
          <p:cNvPicPr/>
          <p:nvPr/>
        </p:nvPicPr>
        <p:blipFill>
          <a:blip r:embed="rId3"/>
          <a:stretch>
            <a:fillRect/>
          </a:stretch>
        </p:blipFill>
        <p:spPr>
          <a:xfrm>
            <a:off x="1174108" y="2517013"/>
            <a:ext cx="9843784" cy="4112514"/>
          </a:xfrm>
          <a:prstGeom prst="rect">
            <a:avLst/>
          </a:prstGeom>
        </p:spPr>
      </p:pic>
    </p:spTree>
    <p:extLst>
      <p:ext uri="{BB962C8B-B14F-4D97-AF65-F5344CB8AC3E}">
        <p14:creationId xmlns:p14="http://schemas.microsoft.com/office/powerpoint/2010/main" val="34206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Optional APIs</a:t>
            </a:r>
          </a:p>
        </p:txBody>
      </p:sp>
      <p:sp>
        <p:nvSpPr>
          <p:cNvPr id="3" name="Subtitle"/>
          <p:cNvSpPr>
            <a:spLocks noGrp="1"/>
          </p:cNvSpPr>
          <p:nvPr>
            <p:ph sz="quarter" idx="10"/>
          </p:nvPr>
        </p:nvSpPr>
        <p:spPr>
          <a:xfrm>
            <a:off x="584200" y="1435100"/>
            <a:ext cx="11018838" cy="861774"/>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altLang="zh-CN" dirty="0"/>
              <a:t>Azure Static Web Apps </a:t>
            </a:r>
            <a:r>
              <a:rPr lang="zh-CN" altLang="en-US" dirty="0"/>
              <a:t>非常适用于提供纯静态内容，但它还对在其后需要 </a:t>
            </a:r>
            <a:r>
              <a:rPr lang="en-US" altLang="zh-CN" dirty="0"/>
              <a:t>API </a:t>
            </a:r>
            <a:r>
              <a:rPr lang="zh-CN" altLang="en-US" dirty="0"/>
              <a:t>的 </a:t>
            </a:r>
            <a:r>
              <a:rPr lang="en-US" altLang="zh-CN" dirty="0"/>
              <a:t>Web </a:t>
            </a:r>
            <a:r>
              <a:rPr lang="zh-CN" altLang="en-US" dirty="0"/>
              <a:t>应用提供了强大支持。</a:t>
            </a:r>
            <a:endParaRPr dirty="0"/>
          </a:p>
        </p:txBody>
      </p:sp>
      <p:pic>
        <p:nvPicPr>
          <p:cNvPr id="6" name="Graphic 5" descr="Web design with solid fill">
            <a:extLst>
              <a:ext uri="{FF2B5EF4-FFF2-40B4-BE49-F238E27FC236}">
                <a16:creationId xmlns:a16="http://schemas.microsoft.com/office/drawing/2014/main" id="{411E6689-805B-CE49-83E6-AC041E61E29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32104" y="3123154"/>
            <a:ext cx="3096344" cy="3096344"/>
          </a:xfrm>
          <a:prstGeom prst="rect">
            <a:avLst/>
          </a:prstGeom>
        </p:spPr>
      </p:pic>
      <p:pic>
        <p:nvPicPr>
          <p:cNvPr id="8" name="Picture 7" descr="Worker typing on laptop">
            <a:extLst>
              <a:ext uri="{FF2B5EF4-FFF2-40B4-BE49-F238E27FC236}">
                <a16:creationId xmlns:a16="http://schemas.microsoft.com/office/drawing/2014/main" id="{C08DC037-EC65-9445-A627-6B49BF65B2B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2609" y="2769095"/>
            <a:ext cx="5452476" cy="4088905"/>
          </a:xfrm>
          <a:prstGeom prst="rect">
            <a:avLst/>
          </a:prstGeom>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zh-CN" altLang="en-US" dirty="0"/>
              <a:t>主要特点</a:t>
            </a:r>
            <a:endParaRPr lang="en-US" dirty="0"/>
          </a:p>
        </p:txBody>
      </p:sp>
      <p:sp>
        <p:nvSpPr>
          <p:cNvPr id="4" name="New shape"/>
          <p:cNvSpPr/>
          <p:nvPr/>
        </p:nvSpPr>
        <p:spPr>
          <a:xfrm>
            <a:off x="217618" y="1499240"/>
            <a:ext cx="5760640" cy="50660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635000" indent="-365760">
              <a:spcBef>
                <a:spcPts val="1200"/>
              </a:spcBef>
              <a:spcAft>
                <a:spcPct val="20000"/>
              </a:spcAft>
              <a:buChar char="•"/>
            </a:pPr>
            <a:r>
              <a:rPr lang="zh-CN" altLang="en-US" sz="2400" b="1" dirty="0">
                <a:solidFill>
                  <a:srgbClr val="000000"/>
                </a:solidFill>
              </a:rPr>
              <a:t>全球分布式 </a:t>
            </a:r>
            <a:r>
              <a:rPr lang="en-US" altLang="zh-CN" sz="2400" b="1" dirty="0">
                <a:solidFill>
                  <a:srgbClr val="000000"/>
                </a:solidFill>
              </a:rPr>
              <a:t>Web </a:t>
            </a:r>
            <a:r>
              <a:rPr lang="zh-CN" altLang="en-US" sz="2400" b="1" dirty="0">
                <a:solidFill>
                  <a:srgbClr val="000000"/>
                </a:solidFill>
              </a:rPr>
              <a:t>托管</a:t>
            </a:r>
            <a:r>
              <a:rPr lang="zh-CN" altLang="en-US" sz="2400" dirty="0">
                <a:solidFill>
                  <a:srgbClr val="000000"/>
                </a:solidFill>
              </a:rPr>
              <a:t>将静态内容（如 </a:t>
            </a:r>
            <a:r>
              <a:rPr lang="en-US" altLang="zh-CN" sz="2400" dirty="0">
                <a:solidFill>
                  <a:srgbClr val="000000"/>
                </a:solidFill>
              </a:rPr>
              <a:t>HTML</a:t>
            </a:r>
            <a:r>
              <a:rPr lang="zh-CN" altLang="en-US" sz="2400" dirty="0">
                <a:solidFill>
                  <a:srgbClr val="000000"/>
                </a:solidFill>
              </a:rPr>
              <a:t>、</a:t>
            </a:r>
            <a:r>
              <a:rPr lang="en-US" altLang="zh-CN" sz="2400" dirty="0">
                <a:solidFill>
                  <a:srgbClr val="000000"/>
                </a:solidFill>
              </a:rPr>
              <a:t>CSS</a:t>
            </a:r>
            <a:r>
              <a:rPr lang="zh-CN" altLang="en-US" sz="2400" dirty="0">
                <a:solidFill>
                  <a:srgbClr val="000000"/>
                </a:solidFill>
              </a:rPr>
              <a:t>、</a:t>
            </a:r>
            <a:r>
              <a:rPr lang="en-US" altLang="zh-CN" sz="2400" dirty="0">
                <a:solidFill>
                  <a:srgbClr val="000000"/>
                </a:solidFill>
              </a:rPr>
              <a:t>JavaScript </a:t>
            </a:r>
            <a:r>
              <a:rPr lang="zh-CN" altLang="en-US" sz="2400" dirty="0">
                <a:solidFill>
                  <a:srgbClr val="000000"/>
                </a:solidFill>
              </a:rPr>
              <a:t>和图像）放置在距离用户更近的位置处</a:t>
            </a:r>
            <a:endParaRPr lang="en-US" altLang="zh-CN" sz="2400" dirty="0">
              <a:solidFill>
                <a:srgbClr val="000000"/>
              </a:solidFill>
            </a:endParaRPr>
          </a:p>
          <a:p>
            <a:pPr marL="635000" indent="-365760">
              <a:spcBef>
                <a:spcPts val="1200"/>
              </a:spcBef>
              <a:spcAft>
                <a:spcPct val="20000"/>
              </a:spcAft>
              <a:buChar char="•"/>
            </a:pPr>
            <a:r>
              <a:rPr lang="en-US" sz="2400" dirty="0">
                <a:solidFill>
                  <a:srgbClr val="000000"/>
                </a:solidFill>
              </a:rPr>
              <a:t>Azure Functions </a:t>
            </a:r>
            <a:r>
              <a:rPr lang="en-US" sz="2400" dirty="0" err="1">
                <a:solidFill>
                  <a:srgbClr val="000000"/>
                </a:solidFill>
              </a:rPr>
              <a:t>提供的</a:t>
            </a:r>
            <a:r>
              <a:rPr lang="en-US" sz="2400" b="1" dirty="0" err="1">
                <a:solidFill>
                  <a:srgbClr val="000000"/>
                </a:solidFill>
              </a:rPr>
              <a:t>集成</a:t>
            </a:r>
            <a:r>
              <a:rPr lang="en-US" sz="2400" b="1" dirty="0">
                <a:solidFill>
                  <a:srgbClr val="000000"/>
                </a:solidFill>
              </a:rPr>
              <a:t> API </a:t>
            </a:r>
            <a:r>
              <a:rPr lang="en-US" sz="2400" b="1" dirty="0" err="1">
                <a:solidFill>
                  <a:srgbClr val="000000"/>
                </a:solidFill>
              </a:rPr>
              <a:t>支持</a:t>
            </a:r>
            <a:endParaRPr lang="en-US" sz="2400" b="1" dirty="0">
              <a:solidFill>
                <a:srgbClr val="000000"/>
              </a:solidFill>
            </a:endParaRPr>
          </a:p>
          <a:p>
            <a:pPr marL="635000" indent="-365760">
              <a:spcBef>
                <a:spcPts val="1200"/>
              </a:spcBef>
              <a:spcAft>
                <a:spcPct val="20000"/>
              </a:spcAft>
              <a:buChar char="•"/>
            </a:pPr>
            <a:r>
              <a:rPr lang="zh-CN" altLang="en-US" sz="2400" b="1" dirty="0">
                <a:solidFill>
                  <a:srgbClr val="000000"/>
                </a:solidFill>
              </a:rPr>
              <a:t>一流的 </a:t>
            </a:r>
            <a:r>
              <a:rPr lang="en-US" sz="2400" b="1" dirty="0">
                <a:solidFill>
                  <a:srgbClr val="000000"/>
                </a:solidFill>
              </a:rPr>
              <a:t>GitHub </a:t>
            </a:r>
            <a:r>
              <a:rPr lang="zh-CN" altLang="en-US" sz="2400" b="1" dirty="0">
                <a:solidFill>
                  <a:srgbClr val="000000"/>
                </a:solidFill>
              </a:rPr>
              <a:t>和 </a:t>
            </a:r>
            <a:r>
              <a:rPr lang="en-US" sz="2400" b="1" dirty="0">
                <a:solidFill>
                  <a:srgbClr val="000000"/>
                </a:solidFill>
              </a:rPr>
              <a:t>Azure DevOps </a:t>
            </a:r>
            <a:r>
              <a:rPr lang="zh-CN" altLang="en-US" sz="2400" b="1" dirty="0">
                <a:solidFill>
                  <a:srgbClr val="000000"/>
                </a:solidFill>
              </a:rPr>
              <a:t>集成</a:t>
            </a:r>
            <a:r>
              <a:rPr lang="zh-CN" altLang="en-US" sz="2400" dirty="0">
                <a:solidFill>
                  <a:srgbClr val="000000"/>
                </a:solidFill>
              </a:rPr>
              <a:t>，其中的代码变化会触发生成和部署。</a:t>
            </a:r>
            <a:endParaRPr lang="en-US" altLang="zh-CN" sz="2400" dirty="0">
              <a:solidFill>
                <a:srgbClr val="000000"/>
              </a:solidFill>
            </a:endParaRPr>
          </a:p>
          <a:p>
            <a:pPr marL="635000" indent="-365760">
              <a:spcBef>
                <a:spcPts val="1200"/>
              </a:spcBef>
              <a:spcAft>
                <a:spcPct val="20000"/>
              </a:spcAft>
              <a:buChar char="•"/>
            </a:pPr>
            <a:r>
              <a:rPr lang="zh-CN" altLang="en-US" sz="2400" b="1" dirty="0">
                <a:solidFill>
                  <a:srgbClr val="000000"/>
                </a:solidFill>
              </a:rPr>
              <a:t>自动续订的免费 </a:t>
            </a:r>
            <a:r>
              <a:rPr lang="en-US" altLang="zh-CN" sz="2400" b="1" dirty="0">
                <a:solidFill>
                  <a:srgbClr val="000000"/>
                </a:solidFill>
              </a:rPr>
              <a:t>SSL </a:t>
            </a:r>
            <a:r>
              <a:rPr lang="zh-CN" altLang="en-US" sz="2400" b="1" dirty="0">
                <a:solidFill>
                  <a:srgbClr val="000000"/>
                </a:solidFill>
              </a:rPr>
              <a:t>证书</a:t>
            </a:r>
            <a:endParaRPr lang="en-US" altLang="zh-CN" sz="2400" b="1" dirty="0">
              <a:solidFill>
                <a:srgbClr val="000000"/>
              </a:solidFill>
            </a:endParaRPr>
          </a:p>
          <a:p>
            <a:pPr marL="635000" indent="-365760">
              <a:spcBef>
                <a:spcPts val="1200"/>
              </a:spcBef>
              <a:spcAft>
                <a:spcPct val="20000"/>
              </a:spcAft>
              <a:buChar char="•"/>
            </a:pPr>
            <a:r>
              <a:rPr lang="zh-CN" altLang="en-US" sz="2400" dirty="0">
                <a:solidFill>
                  <a:srgbClr val="000000"/>
                </a:solidFill>
              </a:rPr>
              <a:t>用于</a:t>
            </a:r>
            <a:r>
              <a:rPr lang="zh-CN" altLang="en-US" sz="2400" b="1" dirty="0">
                <a:solidFill>
                  <a:srgbClr val="000000"/>
                </a:solidFill>
              </a:rPr>
              <a:t>预览 </a:t>
            </a:r>
            <a:r>
              <a:rPr lang="en-US" altLang="zh-CN" sz="2400" b="1" dirty="0">
                <a:solidFill>
                  <a:srgbClr val="000000"/>
                </a:solidFill>
              </a:rPr>
              <a:t>Pull Request</a:t>
            </a:r>
            <a:r>
              <a:rPr lang="en-US" altLang="zh-CN" sz="2400" dirty="0">
                <a:solidFill>
                  <a:srgbClr val="000000"/>
                </a:solidFill>
              </a:rPr>
              <a:t> </a:t>
            </a:r>
            <a:r>
              <a:rPr lang="zh-CN" altLang="en-US" sz="2400" dirty="0">
                <a:solidFill>
                  <a:srgbClr val="000000"/>
                </a:solidFill>
              </a:rPr>
              <a:t>的唯一预览 </a:t>
            </a:r>
            <a:r>
              <a:rPr lang="en-US" altLang="zh-CN" sz="2400" dirty="0">
                <a:solidFill>
                  <a:srgbClr val="000000"/>
                </a:solidFill>
              </a:rPr>
              <a:t>URL</a:t>
            </a:r>
            <a:endParaRPr lang="en-US" sz="2400" dirty="0">
              <a:solidFill>
                <a:srgbClr val="000000"/>
              </a:solidFill>
            </a:endParaRPr>
          </a:p>
        </p:txBody>
      </p:sp>
      <p:pic>
        <p:nvPicPr>
          <p:cNvPr id="6" name="Picture 5" descr="Keys to a home">
            <a:extLst>
              <a:ext uri="{FF2B5EF4-FFF2-40B4-BE49-F238E27FC236}">
                <a16:creationId xmlns:a16="http://schemas.microsoft.com/office/drawing/2014/main" id="{08852950-C12E-4A48-907D-8285A75F54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9698" y="1499241"/>
            <a:ext cx="5782220" cy="3859519"/>
          </a:xfrm>
          <a:prstGeom prst="rect">
            <a:avLst/>
          </a:prstGeom>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1767007"/>
            <a:ext cx="6637867" cy="1661993"/>
          </a:xfrm>
        </p:spPr>
        <p:txBody>
          <a:bodyPr/>
          <a:lstStyle/>
          <a:p>
            <a:br>
              <a:rPr lang="en-US" dirty="0"/>
            </a:br>
            <a:r>
              <a:rPr lang="en-US" dirty="0"/>
              <a:t>Global Azure 2022</a:t>
            </a:r>
            <a:br>
              <a:rPr lang="en-US" dirty="0"/>
            </a:br>
            <a:r>
              <a:rPr lang="en-US" dirty="0"/>
              <a:t>Web</a:t>
            </a:r>
            <a:r>
              <a:rPr lang="zh-CN" altLang="en-US" dirty="0"/>
              <a:t>开发 </a:t>
            </a:r>
            <a:r>
              <a:rPr lang="en-US" altLang="zh-CN" dirty="0"/>
              <a:t>&amp; Azure</a:t>
            </a:r>
            <a:r>
              <a:rPr lang="zh-CN" altLang="en-US" dirty="0"/>
              <a:t>云计算</a:t>
            </a:r>
            <a:endParaRPr lang="en-US" dirty="0"/>
          </a:p>
        </p:txBody>
      </p:sp>
      <p:sp>
        <p:nvSpPr>
          <p:cNvPr id="5" name="Text Placeholder 4"/>
          <p:cNvSpPr>
            <a:spLocks noGrp="1"/>
          </p:cNvSpPr>
          <p:nvPr>
            <p:ph type="body" sz="quarter" idx="12"/>
          </p:nvPr>
        </p:nvSpPr>
        <p:spPr>
          <a:xfrm>
            <a:off x="584200" y="3543143"/>
            <a:ext cx="6655646" cy="692497"/>
          </a:xfrm>
        </p:spPr>
        <p:txBody>
          <a:bodyPr/>
          <a:lstStyle/>
          <a:p>
            <a:pPr>
              <a:spcBef>
                <a:spcPts val="600"/>
              </a:spcBef>
            </a:pPr>
            <a:r>
              <a:rPr lang="zh-CN" altLang="en-US" dirty="0"/>
              <a:t>林文威</a:t>
            </a:r>
            <a:endParaRPr lang="en-US" altLang="zh-CN" dirty="0"/>
          </a:p>
          <a:p>
            <a:pPr>
              <a:spcBef>
                <a:spcPts val="600"/>
              </a:spcBef>
            </a:pPr>
            <a:r>
              <a:rPr lang="en-US" altLang="zh-CN" dirty="0"/>
              <a:t>2019</a:t>
            </a:r>
            <a:r>
              <a:rPr lang="zh-CN" altLang="en-US" dirty="0"/>
              <a:t>级软件工程专业，微软学生大使</a:t>
            </a:r>
            <a:endParaRPr lang="en-US" dirty="0"/>
          </a:p>
        </p:txBody>
      </p:sp>
    </p:spTree>
    <p:extLst>
      <p:ext uri="{BB962C8B-B14F-4D97-AF65-F5344CB8AC3E}">
        <p14:creationId xmlns:p14="http://schemas.microsoft.com/office/powerpoint/2010/main" val="242681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演示</a:t>
            </a:r>
            <a:endParaRPr lang="en-US" dirty="0"/>
          </a:p>
        </p:txBody>
      </p:sp>
      <p:sp>
        <p:nvSpPr>
          <p:cNvPr id="4" name="Action Button: Go Forward or Next 3">
            <a:hlinkClick r:id="rId3" action="ppaction://hlinkfile" highlightClick="1"/>
            <a:extLst>
              <a:ext uri="{FF2B5EF4-FFF2-40B4-BE49-F238E27FC236}">
                <a16:creationId xmlns:a16="http://schemas.microsoft.com/office/drawing/2014/main" id="{EB3E02BB-DD6F-462B-7E55-B72AD2F112AC}"/>
              </a:ext>
            </a:extLst>
          </p:cNvPr>
          <p:cNvSpPr/>
          <p:nvPr/>
        </p:nvSpPr>
        <p:spPr bwMode="auto">
          <a:xfrm>
            <a:off x="585216" y="6136640"/>
            <a:ext cx="802640" cy="498598"/>
          </a:xfrm>
          <a:prstGeom prst="actionButtonForwardNex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89939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知识回顾</a:t>
            </a:r>
            <a:endParaRPr lang="en-US" dirty="0"/>
          </a:p>
        </p:txBody>
      </p:sp>
    </p:spTree>
    <p:extLst>
      <p:ext uri="{BB962C8B-B14F-4D97-AF65-F5344CB8AC3E}">
        <p14:creationId xmlns:p14="http://schemas.microsoft.com/office/powerpoint/2010/main" val="1746648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ltLang="zh-CN" dirty="0"/>
              <a:t>Question</a:t>
            </a:r>
            <a:endParaRPr lang="en-US" dirty="0"/>
          </a:p>
        </p:txBody>
      </p:sp>
      <p:sp>
        <p:nvSpPr>
          <p:cNvPr id="6" name="Text Placeholder 5"/>
          <p:cNvSpPr>
            <a:spLocks noGrp="1"/>
          </p:cNvSpPr>
          <p:nvPr>
            <p:ph type="body" sz="quarter" idx="10"/>
          </p:nvPr>
        </p:nvSpPr>
        <p:spPr>
          <a:xfrm>
            <a:off x="586390" y="1434370"/>
            <a:ext cx="11018520" cy="2930033"/>
          </a:xfrm>
        </p:spPr>
        <p:txBody>
          <a:bodyPr/>
          <a:lstStyle/>
          <a:p>
            <a:r>
              <a:rPr lang="zh-CN" altLang="en-US" dirty="0"/>
              <a:t>如何更新已有的 </a:t>
            </a:r>
            <a:r>
              <a:rPr lang="en-US" altLang="zh-CN" dirty="0"/>
              <a:t>Azure Static Web Apps </a:t>
            </a:r>
            <a:r>
              <a:rPr lang="zh-CN" altLang="en-US" dirty="0"/>
              <a:t>站点？</a:t>
            </a:r>
            <a:endParaRPr lang="en-US" altLang="zh-CN" dirty="0"/>
          </a:p>
          <a:p>
            <a:endParaRPr lang="en-US" altLang="zh-CN" dirty="0"/>
          </a:p>
          <a:p>
            <a:pPr marL="514350" indent="-514350">
              <a:buAutoNum type="alphaUcPeriod"/>
            </a:pPr>
            <a:r>
              <a:rPr lang="zh-CN" altLang="en-US" dirty="0"/>
              <a:t>在本地修改项目文件并保存</a:t>
            </a:r>
            <a:endParaRPr lang="en-US" altLang="zh-CN" dirty="0"/>
          </a:p>
          <a:p>
            <a:pPr marL="514350" indent="-514350">
              <a:buAutoNum type="alphaUcPeriod"/>
            </a:pPr>
            <a:r>
              <a:rPr lang="zh-CN" altLang="en-US" dirty="0"/>
              <a:t>本地修改完项目文件后，对着屏幕大喊“我要更新”</a:t>
            </a:r>
            <a:endParaRPr lang="en-US" altLang="zh-CN" dirty="0"/>
          </a:p>
          <a:p>
            <a:pPr marL="514350" indent="-514350">
              <a:buAutoNum type="alphaUcPeriod"/>
            </a:pPr>
            <a:r>
              <a:rPr lang="zh-CN" altLang="en-US" dirty="0"/>
              <a:t>在本地修改项目文件后，使用</a:t>
            </a:r>
            <a:r>
              <a:rPr lang="en-US" altLang="zh-CN" dirty="0"/>
              <a:t>Git</a:t>
            </a:r>
            <a:r>
              <a:rPr lang="zh-CN" altLang="en-US" dirty="0"/>
              <a:t>提交所有修改，然后推送到远程</a:t>
            </a:r>
            <a:r>
              <a:rPr lang="en-US" altLang="zh-CN" dirty="0"/>
              <a:t>GitHub</a:t>
            </a:r>
            <a:r>
              <a:rPr lang="zh-CN" altLang="en-US" dirty="0"/>
              <a:t>仓库</a:t>
            </a:r>
            <a:endParaRPr lang="en-US" altLang="zh-CN" dirty="0"/>
          </a:p>
        </p:txBody>
      </p:sp>
    </p:spTree>
    <p:extLst>
      <p:ext uri="{BB962C8B-B14F-4D97-AF65-F5344CB8AC3E}">
        <p14:creationId xmlns:p14="http://schemas.microsoft.com/office/powerpoint/2010/main" val="2287794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ltLang="zh-CN" dirty="0"/>
              <a:t>Question</a:t>
            </a:r>
            <a:endParaRPr lang="en-US" dirty="0"/>
          </a:p>
        </p:txBody>
      </p:sp>
      <p:sp>
        <p:nvSpPr>
          <p:cNvPr id="6" name="Text Placeholder 5"/>
          <p:cNvSpPr>
            <a:spLocks noGrp="1"/>
          </p:cNvSpPr>
          <p:nvPr>
            <p:ph type="body" sz="quarter" idx="10"/>
          </p:nvPr>
        </p:nvSpPr>
        <p:spPr>
          <a:xfrm>
            <a:off x="586390" y="1434370"/>
            <a:ext cx="11018520" cy="2930033"/>
          </a:xfrm>
        </p:spPr>
        <p:txBody>
          <a:bodyPr/>
          <a:lstStyle/>
          <a:p>
            <a:r>
              <a:rPr lang="zh-CN" altLang="en-US" dirty="0"/>
              <a:t>如何更新已有的 </a:t>
            </a:r>
            <a:r>
              <a:rPr lang="en-US" altLang="zh-CN" dirty="0"/>
              <a:t>Azure Static Web Apps </a:t>
            </a:r>
            <a:r>
              <a:rPr lang="zh-CN" altLang="en-US" dirty="0"/>
              <a:t>站点？</a:t>
            </a:r>
            <a:endParaRPr lang="en-US" altLang="zh-CN" dirty="0"/>
          </a:p>
          <a:p>
            <a:endParaRPr lang="en-US" altLang="zh-CN" dirty="0"/>
          </a:p>
          <a:p>
            <a:pPr marL="514350" indent="-514350">
              <a:buAutoNum type="alphaUcPeriod"/>
            </a:pPr>
            <a:r>
              <a:rPr lang="zh-CN" altLang="en-US" dirty="0"/>
              <a:t>在本地修改项目文件并保存</a:t>
            </a:r>
            <a:endParaRPr lang="en-US" altLang="zh-CN" dirty="0"/>
          </a:p>
          <a:p>
            <a:pPr marL="514350" indent="-514350">
              <a:buAutoNum type="alphaUcPeriod"/>
            </a:pPr>
            <a:r>
              <a:rPr lang="zh-CN" altLang="en-US" dirty="0"/>
              <a:t>本地修改完项目文件后，对着屏幕大喊“我要更新”</a:t>
            </a:r>
            <a:endParaRPr lang="en-US" altLang="zh-CN" dirty="0"/>
          </a:p>
          <a:p>
            <a:pPr marL="514350" indent="-514350">
              <a:buAutoNum type="alphaUcPeriod"/>
            </a:pPr>
            <a:r>
              <a:rPr lang="zh-CN" altLang="en-US" b="1" dirty="0">
                <a:solidFill>
                  <a:srgbClr val="0099DD"/>
                </a:solidFill>
              </a:rPr>
              <a:t>在本地修改项目文件后，使用</a:t>
            </a:r>
            <a:r>
              <a:rPr lang="en-US" altLang="zh-CN" b="1" dirty="0">
                <a:solidFill>
                  <a:srgbClr val="0099DD"/>
                </a:solidFill>
              </a:rPr>
              <a:t>Git</a:t>
            </a:r>
            <a:r>
              <a:rPr lang="zh-CN" altLang="en-US" b="1" dirty="0">
                <a:solidFill>
                  <a:srgbClr val="0099DD"/>
                </a:solidFill>
              </a:rPr>
              <a:t>提交所有修改，然后推送到远程</a:t>
            </a:r>
            <a:r>
              <a:rPr lang="en-US" altLang="zh-CN" b="1" dirty="0">
                <a:solidFill>
                  <a:srgbClr val="0099DD"/>
                </a:solidFill>
              </a:rPr>
              <a:t>GitHub</a:t>
            </a:r>
            <a:r>
              <a:rPr lang="zh-CN" altLang="en-US" b="1" dirty="0">
                <a:solidFill>
                  <a:srgbClr val="0099DD"/>
                </a:solidFill>
              </a:rPr>
              <a:t>仓库</a:t>
            </a:r>
            <a:endParaRPr lang="en-US" altLang="zh-CN" b="1" dirty="0">
              <a:solidFill>
                <a:srgbClr val="0099DD"/>
              </a:solidFill>
            </a:endParaRPr>
          </a:p>
        </p:txBody>
      </p:sp>
    </p:spTree>
    <p:extLst>
      <p:ext uri="{BB962C8B-B14F-4D97-AF65-F5344CB8AC3E}">
        <p14:creationId xmlns:p14="http://schemas.microsoft.com/office/powerpoint/2010/main" val="615127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dirty="0"/>
              <a:t>Additional resources</a:t>
            </a:r>
          </a:p>
        </p:txBody>
      </p:sp>
      <p:sp>
        <p:nvSpPr>
          <p:cNvPr id="3" name="Subtitle"/>
          <p:cNvSpPr>
            <a:spLocks noGrp="1"/>
          </p:cNvSpPr>
          <p:nvPr>
            <p:ph sz="quarter" idx="10"/>
          </p:nvPr>
        </p:nvSpPr>
        <p:spPr>
          <a:xfrm>
            <a:off x="584200" y="1435100"/>
            <a:ext cx="11018838" cy="861774"/>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zh-CN" altLang="en-US" dirty="0"/>
              <a:t>以下是一些额外资源帮你更好的了解 </a:t>
            </a:r>
            <a:r>
              <a:rPr lang="en-US" altLang="zh-CN" dirty="0"/>
              <a:t>Azure Static Web Apps </a:t>
            </a:r>
            <a:r>
              <a:rPr lang="zh-CN" altLang="en-US" dirty="0"/>
              <a:t>服务，以及这次活动中提及的其它概念。</a:t>
            </a:r>
            <a:endParaRPr dirty="0"/>
          </a:p>
        </p:txBody>
      </p:sp>
      <p:sp>
        <p:nvSpPr>
          <p:cNvPr id="4" name="New shape"/>
          <p:cNvSpPr/>
          <p:nvPr/>
        </p:nvSpPr>
        <p:spPr>
          <a:xfrm>
            <a:off x="609600" y="2656454"/>
            <a:ext cx="10972800" cy="2049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marL="635000" indent="-365760">
              <a:spcBef>
                <a:spcPct val="20000"/>
              </a:spcBef>
              <a:spcAft>
                <a:spcPct val="20000"/>
              </a:spcAft>
              <a:buChar char="•"/>
            </a:pPr>
            <a:r>
              <a:rPr lang="zh-CN" altLang="en-US" sz="1800" dirty="0">
                <a:solidFill>
                  <a:srgbClr val="000000"/>
                </a:solidFill>
              </a:rPr>
              <a:t>学会 </a:t>
            </a:r>
            <a:r>
              <a:rPr lang="zh-CN" altLang="en-US" sz="1800" dirty="0">
                <a:solidFill>
                  <a:srgbClr val="000000"/>
                </a:solidFill>
                <a:hlinkClick r:id="rId3"/>
              </a:rPr>
              <a:t>使用版本控制系统</a:t>
            </a:r>
            <a:r>
              <a:rPr lang="en-US" altLang="zh-CN" sz="1800" dirty="0">
                <a:solidFill>
                  <a:srgbClr val="000000"/>
                </a:solidFill>
                <a:hlinkClick r:id="rId3"/>
              </a:rPr>
              <a:t>Git</a:t>
            </a:r>
            <a:endParaRPr lang="en-US" sz="1800" dirty="0">
              <a:solidFill>
                <a:srgbClr val="000000"/>
              </a:solidFill>
            </a:endParaRPr>
          </a:p>
          <a:p>
            <a:pPr marL="635000" indent="-365760">
              <a:spcBef>
                <a:spcPct val="20000"/>
              </a:spcBef>
              <a:spcAft>
                <a:spcPct val="20000"/>
              </a:spcAft>
              <a:buChar char="•"/>
            </a:pPr>
            <a:r>
              <a:rPr lang="zh-CN" altLang="en-US" sz="1800" dirty="0">
                <a:solidFill>
                  <a:srgbClr val="000000"/>
                </a:solidFill>
              </a:rPr>
              <a:t>学会如何 </a:t>
            </a:r>
            <a:r>
              <a:rPr lang="zh-CN" altLang="en-US" sz="2000" dirty="0">
                <a:hlinkClick r:id="rId4"/>
              </a:rPr>
              <a:t>将 </a:t>
            </a:r>
            <a:r>
              <a:rPr lang="en-US" sz="2000" dirty="0">
                <a:hlinkClick r:id="rId4"/>
              </a:rPr>
              <a:t>API </a:t>
            </a:r>
            <a:r>
              <a:rPr lang="zh-CN" altLang="en-US" sz="2000" dirty="0">
                <a:hlinkClick r:id="rId4"/>
              </a:rPr>
              <a:t>发布到 </a:t>
            </a:r>
            <a:r>
              <a:rPr lang="en-US" sz="2000" dirty="0">
                <a:hlinkClick r:id="rId4"/>
              </a:rPr>
              <a:t>Azure Static Web Apps - Learn | Microsoft Docs</a:t>
            </a:r>
            <a:endParaRPr lang="en-US" sz="1800" dirty="0">
              <a:solidFill>
                <a:srgbClr val="000000"/>
              </a:solidFill>
            </a:endParaRPr>
          </a:p>
          <a:p>
            <a:pPr marL="635000" indent="-365760">
              <a:spcBef>
                <a:spcPct val="20000"/>
              </a:spcBef>
              <a:spcAft>
                <a:spcPct val="20000"/>
              </a:spcAft>
              <a:buChar char="•"/>
            </a:pPr>
            <a:r>
              <a:rPr lang="zh-CN" altLang="en-US" sz="1800" dirty="0">
                <a:solidFill>
                  <a:srgbClr val="000000"/>
                </a:solidFill>
              </a:rPr>
              <a:t>学会如何 </a:t>
            </a:r>
            <a:r>
              <a:rPr lang="zh-CN" altLang="en-US" sz="2000" dirty="0">
                <a:hlinkClick r:id="rId5"/>
              </a:rPr>
              <a:t>使用 </a:t>
            </a:r>
            <a:r>
              <a:rPr lang="en-US" sz="2000" dirty="0">
                <a:hlinkClick r:id="rId5"/>
              </a:rPr>
              <a:t>Azure Static Web Apps </a:t>
            </a:r>
            <a:r>
              <a:rPr lang="zh-CN" altLang="en-US" sz="2000" dirty="0">
                <a:hlinkClick r:id="rId5"/>
              </a:rPr>
              <a:t>对用户进行身份验证 </a:t>
            </a:r>
            <a:r>
              <a:rPr lang="en-US" altLang="zh-CN" sz="2000" dirty="0">
                <a:hlinkClick r:id="rId5"/>
              </a:rPr>
              <a:t>- </a:t>
            </a:r>
            <a:r>
              <a:rPr lang="en-US" sz="2000" dirty="0">
                <a:hlinkClick r:id="rId5"/>
              </a:rPr>
              <a:t>Learn | Microsoft Docs</a:t>
            </a:r>
            <a:endParaRPr lang="en-US" altLang="zh-CN" sz="1800" dirty="0">
              <a:solidFill>
                <a:srgbClr val="000000"/>
              </a:solidFill>
            </a:endParaRPr>
          </a:p>
          <a:p>
            <a:pPr marL="635000" indent="-365760">
              <a:spcBef>
                <a:spcPct val="20000"/>
              </a:spcBef>
              <a:spcAft>
                <a:spcPct val="20000"/>
              </a:spcAft>
              <a:buChar char="•"/>
            </a:pPr>
            <a:r>
              <a:rPr lang="zh-CN" altLang="en-US" sz="1800" dirty="0">
                <a:solidFill>
                  <a:srgbClr val="000000"/>
                </a:solidFill>
              </a:rPr>
              <a:t> </a:t>
            </a:r>
            <a:r>
              <a:rPr lang="en-US" sz="2000" dirty="0">
                <a:hlinkClick r:id="rId6"/>
              </a:rPr>
              <a:t>Azure </a:t>
            </a:r>
            <a:r>
              <a:rPr lang="zh-CN" altLang="en-US" sz="2000" dirty="0">
                <a:hlinkClick r:id="rId6"/>
              </a:rPr>
              <a:t>静态 </a:t>
            </a:r>
            <a:r>
              <a:rPr lang="en-US" sz="2000" dirty="0">
                <a:hlinkClick r:id="rId6"/>
              </a:rPr>
              <a:t>Web </a:t>
            </a:r>
            <a:r>
              <a:rPr lang="zh-CN" altLang="en-US" sz="2000" dirty="0">
                <a:hlinkClick r:id="rId6"/>
              </a:rPr>
              <a:t>应用文档 </a:t>
            </a:r>
            <a:r>
              <a:rPr lang="en-US" altLang="zh-CN" sz="2000" dirty="0">
                <a:hlinkClick r:id="rId6"/>
              </a:rPr>
              <a:t>| </a:t>
            </a:r>
            <a:r>
              <a:rPr lang="en-US" sz="2000" dirty="0">
                <a:hlinkClick r:id="rId6"/>
              </a:rPr>
              <a:t>Microsoft Docs</a:t>
            </a:r>
            <a:endParaRPr lang="en-US" sz="1800" dirty="0">
              <a:solidFill>
                <a:srgbClr val="000000"/>
              </a:solidFill>
            </a:endParaRPr>
          </a:p>
          <a:p>
            <a:pPr marL="635000" indent="-365760">
              <a:spcBef>
                <a:spcPct val="20000"/>
              </a:spcBef>
              <a:spcAft>
                <a:spcPct val="20000"/>
              </a:spcAft>
              <a:buChar char="•"/>
            </a:pPr>
            <a:r>
              <a:rPr lang="zh-CN" altLang="en-US" sz="1800" dirty="0">
                <a:solidFill>
                  <a:srgbClr val="000000"/>
                </a:solidFill>
              </a:rPr>
              <a:t>在 </a:t>
            </a:r>
            <a:r>
              <a:rPr lang="en-US" altLang="zh-CN" sz="1800" dirty="0">
                <a:solidFill>
                  <a:srgbClr val="000000"/>
                </a:solidFill>
              </a:rPr>
              <a:t>Visual Studio Code</a:t>
            </a:r>
            <a:r>
              <a:rPr lang="zh-CN" altLang="en-US" sz="1800" dirty="0">
                <a:solidFill>
                  <a:srgbClr val="000000"/>
                </a:solidFill>
              </a:rPr>
              <a:t>中使用</a:t>
            </a:r>
            <a:r>
              <a:rPr sz="1800" dirty="0">
                <a:solidFill>
                  <a:srgbClr val="000000"/>
                </a:solidFill>
              </a:rPr>
              <a:t> </a:t>
            </a:r>
            <a:r>
              <a:rPr sz="1800" dirty="0">
                <a:solidFill>
                  <a:srgbClr val="000000"/>
                </a:solidFill>
                <a:hlinkClick r:id="rId7"/>
              </a:rPr>
              <a:t>Angular</a:t>
            </a:r>
            <a:r>
              <a:rPr sz="1800" dirty="0">
                <a:solidFill>
                  <a:srgbClr val="000000"/>
                </a:solidFill>
              </a:rPr>
              <a:t>, </a:t>
            </a:r>
            <a:r>
              <a:rPr sz="1800" dirty="0">
                <a:solidFill>
                  <a:srgbClr val="000000"/>
                </a:solidFill>
                <a:hlinkClick r:id="rId8"/>
              </a:rPr>
              <a:t>React</a:t>
            </a:r>
            <a:r>
              <a:rPr sz="1800" dirty="0">
                <a:solidFill>
                  <a:srgbClr val="000000"/>
                </a:solidFill>
              </a:rPr>
              <a:t>, </a:t>
            </a:r>
            <a:r>
              <a:rPr lang="zh-CN" altLang="en-US" sz="1800" dirty="0">
                <a:solidFill>
                  <a:srgbClr val="000000"/>
                </a:solidFill>
              </a:rPr>
              <a:t>和</a:t>
            </a:r>
            <a:r>
              <a:rPr sz="1800" dirty="0">
                <a:solidFill>
                  <a:srgbClr val="000000"/>
                </a:solidFill>
              </a:rPr>
              <a:t> </a:t>
            </a:r>
            <a:r>
              <a:rPr sz="1800" dirty="0">
                <a:solidFill>
                  <a:srgbClr val="000000"/>
                </a:solidFill>
                <a:hlinkClick r:id="rId9"/>
              </a:rPr>
              <a:t>Vue</a:t>
            </a:r>
            <a:endParaRPr sz="1800" dirty="0">
              <a:solidFill>
                <a:srgbClr val="000000"/>
              </a:solidFill>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0322E37-D7F9-45CA-8755-69DA47610FE6}"/>
              </a:ext>
            </a:extLst>
          </p:cNvPr>
          <p:cNvSpPr>
            <a:spLocks noGrp="1"/>
          </p:cNvSpPr>
          <p:nvPr>
            <p:ph type="title"/>
          </p:nvPr>
        </p:nvSpPr>
        <p:spPr/>
        <p:txBody>
          <a:bodyPr/>
          <a:lstStyle/>
          <a:p>
            <a:r>
              <a:rPr lang="zh-CN" altLang="en-US" dirty="0"/>
              <a:t>感谢您参与本次活动！</a:t>
            </a:r>
            <a:endParaRPr lang="en-US" dirty="0"/>
          </a:p>
        </p:txBody>
      </p:sp>
      <p:pic>
        <p:nvPicPr>
          <p:cNvPr id="3" name="Picture 2" descr="Qr code&#10;&#10;Description automatically generated">
            <a:extLst>
              <a:ext uri="{FF2B5EF4-FFF2-40B4-BE49-F238E27FC236}">
                <a16:creationId xmlns:a16="http://schemas.microsoft.com/office/drawing/2014/main" id="{CBEF74C5-BE4C-BCF9-67D6-DA3DB4CB9B8D}"/>
              </a:ext>
            </a:extLst>
          </p:cNvPr>
          <p:cNvPicPr>
            <a:picLocks noChangeAspect="1"/>
          </p:cNvPicPr>
          <p:nvPr/>
        </p:nvPicPr>
        <p:blipFill>
          <a:blip r:embed="rId3"/>
          <a:stretch>
            <a:fillRect/>
          </a:stretch>
        </p:blipFill>
        <p:spPr>
          <a:xfrm>
            <a:off x="585216" y="3718560"/>
            <a:ext cx="1198880" cy="1198880"/>
          </a:xfrm>
          <a:prstGeom prst="rect">
            <a:avLst/>
          </a:prstGeom>
        </p:spPr>
      </p:pic>
      <p:sp>
        <p:nvSpPr>
          <p:cNvPr id="4" name="TextBox 3">
            <a:extLst>
              <a:ext uri="{FF2B5EF4-FFF2-40B4-BE49-F238E27FC236}">
                <a16:creationId xmlns:a16="http://schemas.microsoft.com/office/drawing/2014/main" id="{35A08B1F-BA22-304F-68A8-3E2B4BA854B5}"/>
              </a:ext>
            </a:extLst>
          </p:cNvPr>
          <p:cNvSpPr txBox="1"/>
          <p:nvPr/>
        </p:nvSpPr>
        <p:spPr>
          <a:xfrm>
            <a:off x="671695" y="4949194"/>
            <a:ext cx="1025922" cy="307777"/>
          </a:xfrm>
          <a:prstGeom prst="rect">
            <a:avLst/>
          </a:prstGeom>
          <a:noFill/>
        </p:spPr>
        <p:txBody>
          <a:bodyPr wrap="none" lIns="0" tIns="0" rIns="0" bIns="0" rtlCol="0">
            <a:spAutoFit/>
          </a:bodyPr>
          <a:lstStyle/>
          <a:p>
            <a:pPr algn="l"/>
            <a:r>
              <a:rPr lang="zh-CN" altLang="en-US" sz="2000" dirty="0">
                <a:gradFill>
                  <a:gsLst>
                    <a:gs pos="2917">
                      <a:schemeClr val="tx1"/>
                    </a:gs>
                    <a:gs pos="30000">
                      <a:schemeClr val="tx1"/>
                    </a:gs>
                  </a:gsLst>
                  <a:lin ang="5400000" scaled="0"/>
                </a:gradFill>
              </a:rPr>
              <a:t>活动签到</a:t>
            </a:r>
            <a:endParaRPr lang="en-US" sz="2000" dirty="0" err="1">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0E03A0AA-B07C-0950-060E-AE2E7F346B40}"/>
              </a:ext>
            </a:extLst>
          </p:cNvPr>
          <p:cNvSpPr txBox="1"/>
          <p:nvPr/>
        </p:nvSpPr>
        <p:spPr>
          <a:xfrm>
            <a:off x="2865074" y="4959354"/>
            <a:ext cx="1090042" cy="307777"/>
          </a:xfrm>
          <a:prstGeom prst="rect">
            <a:avLst/>
          </a:prstGeom>
          <a:noFill/>
        </p:spPr>
        <p:txBody>
          <a:bodyPr wrap="none" lIns="0" tIns="0" rIns="0" bIns="0" rtlCol="0">
            <a:spAutoFit/>
          </a:bodyPr>
          <a:lstStyle/>
          <a:p>
            <a:pPr algn="l"/>
            <a:r>
              <a:rPr lang="en-US" altLang="zh-CN" sz="2000" dirty="0">
                <a:gradFill>
                  <a:gsLst>
                    <a:gs pos="2917">
                      <a:schemeClr val="tx1"/>
                    </a:gs>
                    <a:gs pos="30000">
                      <a:schemeClr val="tx1"/>
                    </a:gs>
                  </a:gsLst>
                  <a:lin ang="5400000" scaled="0"/>
                </a:gradFill>
              </a:rPr>
              <a:t>PU</a:t>
            </a:r>
            <a:r>
              <a:rPr lang="zh-CN" altLang="en-US" sz="2000" dirty="0">
                <a:gradFill>
                  <a:gsLst>
                    <a:gs pos="2917">
                      <a:schemeClr val="tx1"/>
                    </a:gs>
                    <a:gs pos="30000">
                      <a:schemeClr val="tx1"/>
                    </a:gs>
                  </a:gsLst>
                  <a:lin ang="5400000" scaled="0"/>
                </a:gradFill>
              </a:rPr>
              <a:t>发放群</a:t>
            </a:r>
            <a:endParaRPr lang="en-US" sz="2000" dirty="0" err="1">
              <a:gradFill>
                <a:gsLst>
                  <a:gs pos="2917">
                    <a:schemeClr val="tx1"/>
                  </a:gs>
                  <a:gs pos="30000">
                    <a:schemeClr val="tx1"/>
                  </a:gs>
                </a:gsLst>
                <a:lin ang="5400000" scaled="0"/>
              </a:gradFill>
            </a:endParaRPr>
          </a:p>
        </p:txBody>
      </p:sp>
      <p:pic>
        <p:nvPicPr>
          <p:cNvPr id="10" name="Picture 9" descr="Qr code&#10;&#10;Description automatically generated">
            <a:extLst>
              <a:ext uri="{FF2B5EF4-FFF2-40B4-BE49-F238E27FC236}">
                <a16:creationId xmlns:a16="http://schemas.microsoft.com/office/drawing/2014/main" id="{85FF9DA7-173F-DD58-C521-DDDF4ADEA86B}"/>
              </a:ext>
            </a:extLst>
          </p:cNvPr>
          <p:cNvPicPr>
            <a:picLocks noChangeAspect="1"/>
          </p:cNvPicPr>
          <p:nvPr/>
        </p:nvPicPr>
        <p:blipFill>
          <a:blip r:embed="rId4"/>
          <a:stretch>
            <a:fillRect/>
          </a:stretch>
        </p:blipFill>
        <p:spPr>
          <a:xfrm>
            <a:off x="2717223" y="3625128"/>
            <a:ext cx="1385743" cy="1385743"/>
          </a:xfrm>
          <a:prstGeom prst="rect">
            <a:avLst/>
          </a:prstGeom>
        </p:spPr>
      </p:pic>
    </p:spTree>
    <p:extLst>
      <p:ext uri="{BB962C8B-B14F-4D97-AF65-F5344CB8AC3E}">
        <p14:creationId xmlns:p14="http://schemas.microsoft.com/office/powerpoint/2010/main" val="257184857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zh-CN" altLang="en-US" dirty="0"/>
              <a:t>活动议程</a:t>
            </a:r>
            <a:endParaRPr lang="en-US" dirty="0"/>
          </a:p>
        </p:txBody>
      </p:sp>
      <p:sp>
        <p:nvSpPr>
          <p:cNvPr id="6" name="Text Placeholder 5"/>
          <p:cNvSpPr>
            <a:spLocks noGrp="1"/>
          </p:cNvSpPr>
          <p:nvPr>
            <p:ph type="body" sz="quarter" idx="10"/>
          </p:nvPr>
        </p:nvSpPr>
        <p:spPr>
          <a:xfrm>
            <a:off x="586390" y="1434370"/>
            <a:ext cx="11018520" cy="1600438"/>
          </a:xfrm>
        </p:spPr>
        <p:txBody>
          <a:bodyPr/>
          <a:lstStyle/>
          <a:p>
            <a:pPr marL="457200" indent="-457200">
              <a:spcBef>
                <a:spcPts val="1200"/>
              </a:spcBef>
              <a:buFont typeface="Arial" panose="020B0604020202020204" pitchFamily="34" charset="0"/>
              <a:buChar char="•"/>
            </a:pPr>
            <a:r>
              <a:rPr lang="en-US" altLang="zh-CN" dirty="0"/>
              <a:t>Web</a:t>
            </a:r>
            <a:r>
              <a:rPr lang="zh-CN" altLang="en-US" dirty="0"/>
              <a:t>开发基础知识</a:t>
            </a:r>
            <a:endParaRPr lang="en-US" altLang="zh-CN" dirty="0"/>
          </a:p>
          <a:p>
            <a:pPr marL="457200" indent="-457200">
              <a:spcBef>
                <a:spcPts val="1200"/>
              </a:spcBef>
              <a:buFont typeface="Arial" panose="020B0604020202020204" pitchFamily="34" charset="0"/>
              <a:buChar char="•"/>
            </a:pPr>
            <a:r>
              <a:rPr lang="en-US" altLang="zh-CN" dirty="0"/>
              <a:t>Azure</a:t>
            </a:r>
            <a:r>
              <a:rPr lang="zh-CN" altLang="en-US" dirty="0"/>
              <a:t>云计算</a:t>
            </a:r>
            <a:endParaRPr lang="en-US" altLang="zh-CN" dirty="0"/>
          </a:p>
          <a:p>
            <a:pPr marL="457200" indent="-457200">
              <a:spcBef>
                <a:spcPts val="1200"/>
              </a:spcBef>
              <a:buFont typeface="Arial" panose="020B0604020202020204" pitchFamily="34" charset="0"/>
              <a:buChar char="•"/>
            </a:pPr>
            <a:r>
              <a:rPr lang="zh-CN" altLang="en-US" dirty="0"/>
              <a:t>使用</a:t>
            </a:r>
            <a:r>
              <a:rPr lang="en-US" altLang="zh-CN" dirty="0"/>
              <a:t>Azure Static Web Apps</a:t>
            </a:r>
            <a:r>
              <a:rPr lang="zh-CN" altLang="en-US" dirty="0"/>
              <a:t>搭建第一个</a:t>
            </a:r>
            <a:r>
              <a:rPr lang="en-US" altLang="zh-CN" dirty="0"/>
              <a:t>Web</a:t>
            </a:r>
            <a:r>
              <a:rPr lang="zh-CN" altLang="en-US" dirty="0"/>
              <a:t>应用</a:t>
            </a:r>
            <a:endParaRPr lang="en-US" altLang="zh-CN" dirty="0"/>
          </a:p>
        </p:txBody>
      </p:sp>
    </p:spTree>
    <p:extLst>
      <p:ext uri="{BB962C8B-B14F-4D97-AF65-F5344CB8AC3E}">
        <p14:creationId xmlns:p14="http://schemas.microsoft.com/office/powerpoint/2010/main" val="3337497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Web</a:t>
            </a:r>
            <a:r>
              <a:rPr lang="zh-CN" altLang="en-US" dirty="0"/>
              <a:t>开发基础知识</a:t>
            </a:r>
            <a:endParaRPr lang="en-US" dirty="0"/>
          </a:p>
        </p:txBody>
      </p:sp>
    </p:spTree>
    <p:extLst>
      <p:ext uri="{BB962C8B-B14F-4D97-AF65-F5344CB8AC3E}">
        <p14:creationId xmlns:p14="http://schemas.microsoft.com/office/powerpoint/2010/main" val="4066013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zh-CN" altLang="en-US" dirty="0"/>
              <a:t>什么是</a:t>
            </a:r>
            <a:r>
              <a:rPr lang="en-US" altLang="zh-CN" dirty="0"/>
              <a:t>Web</a:t>
            </a:r>
            <a:r>
              <a:rPr lang="zh-CN" altLang="en-US" dirty="0"/>
              <a:t>开发？</a:t>
            </a:r>
            <a:endParaRPr lang="en-US" dirty="0"/>
          </a:p>
        </p:txBody>
      </p:sp>
      <p:sp>
        <p:nvSpPr>
          <p:cNvPr id="7" name="Text Placeholder 5">
            <a:extLst>
              <a:ext uri="{FF2B5EF4-FFF2-40B4-BE49-F238E27FC236}">
                <a16:creationId xmlns:a16="http://schemas.microsoft.com/office/drawing/2014/main" id="{7860C0AE-0E34-3A49-38C7-9CDC3572E178}"/>
              </a:ext>
            </a:extLst>
          </p:cNvPr>
          <p:cNvSpPr txBox="1">
            <a:spLocks/>
          </p:cNvSpPr>
          <p:nvPr/>
        </p:nvSpPr>
        <p:spPr>
          <a:xfrm>
            <a:off x="586390" y="1434370"/>
            <a:ext cx="11018520" cy="86177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1200"/>
              </a:spcBef>
              <a:buNone/>
            </a:pPr>
            <a:r>
              <a:rPr lang="en-US" altLang="zh-CN" dirty="0"/>
              <a:t>Web</a:t>
            </a:r>
            <a:r>
              <a:rPr lang="zh-CN" altLang="en-US" dirty="0"/>
              <a:t>开发是开发互联网网站的工作，它可以是简单的纯文本静态页面，也可以是复杂的</a:t>
            </a:r>
            <a:r>
              <a:rPr lang="en-US" altLang="zh-CN" dirty="0"/>
              <a:t>Web</a:t>
            </a:r>
            <a:r>
              <a:rPr lang="zh-CN" altLang="en-US" dirty="0"/>
              <a:t>应用程序、电子商务和社交网络服务。</a:t>
            </a:r>
            <a:endParaRPr lang="en-US" altLang="zh-CN" dirty="0"/>
          </a:p>
        </p:txBody>
      </p:sp>
      <p:pic>
        <p:nvPicPr>
          <p:cNvPr id="1028" name="Picture 4" descr="Data &amp; Media Lab | Web Technologies &amp; Applications">
            <a:extLst>
              <a:ext uri="{FF2B5EF4-FFF2-40B4-BE49-F238E27FC236}">
                <a16:creationId xmlns:a16="http://schemas.microsoft.com/office/drawing/2014/main" id="{BB545557-6D24-D6EB-D2A0-6FE7DB4A7B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390" y="2719316"/>
            <a:ext cx="4709244" cy="356535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FFDE077-8285-FD64-EAD2-AD19C90EC858}"/>
              </a:ext>
            </a:extLst>
          </p:cNvPr>
          <p:cNvSpPr txBox="1"/>
          <p:nvPr/>
        </p:nvSpPr>
        <p:spPr>
          <a:xfrm>
            <a:off x="586390" y="6546263"/>
            <a:ext cx="4395434" cy="161583"/>
          </a:xfrm>
          <a:prstGeom prst="rect">
            <a:avLst/>
          </a:prstGeom>
          <a:noFill/>
        </p:spPr>
        <p:txBody>
          <a:bodyPr wrap="none" lIns="0" tIns="0" rIns="0" bIns="0" rtlCol="0">
            <a:spAutoFit/>
          </a:bodyPr>
          <a:lstStyle/>
          <a:p>
            <a:pPr algn="l"/>
            <a:r>
              <a:rPr lang="zh-CN" altLang="en-US" sz="1050" dirty="0">
                <a:gradFill>
                  <a:gsLst>
                    <a:gs pos="2917">
                      <a:schemeClr val="tx1"/>
                    </a:gs>
                    <a:gs pos="30000">
                      <a:schemeClr val="tx1"/>
                    </a:gs>
                  </a:gsLst>
                  <a:lin ang="5400000" scaled="0"/>
                </a:gradFill>
              </a:rPr>
              <a:t>图片来源</a:t>
            </a:r>
            <a:r>
              <a:rPr lang="en-US" altLang="zh-CN" sz="1050" dirty="0">
                <a:gradFill>
                  <a:gsLst>
                    <a:gs pos="2917">
                      <a:schemeClr val="tx1"/>
                    </a:gs>
                    <a:gs pos="30000">
                      <a:schemeClr val="tx1"/>
                    </a:gs>
                  </a:gsLst>
                  <a:lin ang="5400000" scaled="0"/>
                </a:gradFill>
              </a:rPr>
              <a:t>: https://dmlab.edu.gr/portfolio/web-technologies-applications/</a:t>
            </a:r>
            <a:endParaRPr lang="en-US" sz="105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402992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zh-CN" altLang="en-US" dirty="0"/>
              <a:t>前端</a:t>
            </a:r>
            <a:endParaRPr lang="en-US" dirty="0"/>
          </a:p>
        </p:txBody>
      </p:sp>
      <p:sp>
        <p:nvSpPr>
          <p:cNvPr id="6" name="Text Placeholder 5"/>
          <p:cNvSpPr>
            <a:spLocks noGrp="1"/>
          </p:cNvSpPr>
          <p:nvPr>
            <p:ph type="body" sz="quarter" idx="10"/>
          </p:nvPr>
        </p:nvSpPr>
        <p:spPr>
          <a:xfrm>
            <a:off x="584200" y="1435497"/>
            <a:ext cx="11018520" cy="1465016"/>
          </a:xfrm>
        </p:spPr>
        <p:txBody>
          <a:bodyPr/>
          <a:lstStyle/>
          <a:p>
            <a:r>
              <a:rPr lang="zh-CN" altLang="en-US" dirty="0"/>
              <a:t>开发网站页面，也就是用户看到的部分</a:t>
            </a:r>
            <a:endParaRPr lang="en-US" altLang="zh-CN" dirty="0"/>
          </a:p>
          <a:p>
            <a:r>
              <a:rPr lang="zh-CN" altLang="en-US" dirty="0"/>
              <a:t>前段三剑客：</a:t>
            </a:r>
            <a:r>
              <a:rPr lang="en-US" altLang="zh-CN" dirty="0"/>
              <a:t>HTML</a:t>
            </a:r>
            <a:r>
              <a:rPr lang="zh-CN" altLang="en-US" dirty="0"/>
              <a:t>，</a:t>
            </a:r>
            <a:r>
              <a:rPr lang="en-US" altLang="zh-CN" dirty="0"/>
              <a:t>CSS</a:t>
            </a:r>
            <a:r>
              <a:rPr lang="zh-CN" altLang="en-US" dirty="0"/>
              <a:t>，</a:t>
            </a:r>
            <a:r>
              <a:rPr lang="en-US" altLang="zh-CN" dirty="0"/>
              <a:t>JavaScript</a:t>
            </a:r>
          </a:p>
          <a:p>
            <a:r>
              <a:rPr lang="en-US" altLang="zh-CN" dirty="0"/>
              <a:t>Web</a:t>
            </a:r>
            <a:r>
              <a:rPr lang="zh-CN" altLang="en-US" dirty="0"/>
              <a:t>开发框架</a:t>
            </a:r>
            <a:endParaRPr lang="en-US" dirty="0"/>
          </a:p>
        </p:txBody>
      </p:sp>
      <p:pic>
        <p:nvPicPr>
          <p:cNvPr id="4" name="Picture 2" descr="How I created a translator web app using HTML,CSS and JAVASCRIPT - DEV  Community">
            <a:extLst>
              <a:ext uri="{FF2B5EF4-FFF2-40B4-BE49-F238E27FC236}">
                <a16:creationId xmlns:a16="http://schemas.microsoft.com/office/drawing/2014/main" id="{C4894CA7-9657-6BF4-C259-B2532A4887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200" y="3148445"/>
            <a:ext cx="5216699" cy="29343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9232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CAA66-F7A6-E841-A90F-31C8C2E8E7F4}"/>
              </a:ext>
            </a:extLst>
          </p:cNvPr>
          <p:cNvSpPr>
            <a:spLocks noGrp="1"/>
          </p:cNvSpPr>
          <p:nvPr>
            <p:ph type="title"/>
          </p:nvPr>
        </p:nvSpPr>
        <p:spPr/>
        <p:txBody>
          <a:bodyPr/>
          <a:lstStyle/>
          <a:p>
            <a:r>
              <a:rPr lang="zh-CN" altLang="en-US" dirty="0"/>
              <a:t>前端</a:t>
            </a:r>
            <a:r>
              <a:rPr lang="en-US" altLang="zh-CN" dirty="0"/>
              <a:t>Web</a:t>
            </a:r>
            <a:r>
              <a:rPr lang="zh-CN" altLang="en-US" dirty="0"/>
              <a:t>框架</a:t>
            </a:r>
            <a:endParaRPr lang="en-US" dirty="0"/>
          </a:p>
        </p:txBody>
      </p:sp>
      <p:sp>
        <p:nvSpPr>
          <p:cNvPr id="7" name="Text Placeholder 5">
            <a:extLst>
              <a:ext uri="{FF2B5EF4-FFF2-40B4-BE49-F238E27FC236}">
                <a16:creationId xmlns:a16="http://schemas.microsoft.com/office/drawing/2014/main" id="{DE53543F-DE63-DA45-BA39-71C5E66178E8}"/>
              </a:ext>
            </a:extLst>
          </p:cNvPr>
          <p:cNvSpPr txBox="1">
            <a:spLocks/>
          </p:cNvSpPr>
          <p:nvPr/>
        </p:nvSpPr>
        <p:spPr>
          <a:xfrm>
            <a:off x="586390" y="1434370"/>
            <a:ext cx="11018520" cy="2185214"/>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1800"/>
              </a:spcBef>
              <a:buNone/>
            </a:pPr>
            <a:r>
              <a:rPr lang="en-US" altLang="zh-CN" dirty="0"/>
              <a:t>Web</a:t>
            </a:r>
            <a:r>
              <a:rPr lang="zh-CN" altLang="en-US" dirty="0"/>
              <a:t>框架能够生成</a:t>
            </a:r>
            <a:r>
              <a:rPr lang="en-US" altLang="zh-CN" dirty="0"/>
              <a:t>Web</a:t>
            </a:r>
            <a:r>
              <a:rPr lang="zh-CN" altLang="en-US" dirty="0"/>
              <a:t>应用所需的 </a:t>
            </a:r>
            <a:r>
              <a:rPr lang="en-US" altLang="zh-CN" dirty="0"/>
              <a:t>HTML,</a:t>
            </a:r>
            <a:r>
              <a:rPr lang="zh-CN" altLang="en-US" dirty="0"/>
              <a:t> </a:t>
            </a:r>
            <a:r>
              <a:rPr lang="en-US" altLang="zh-CN" dirty="0"/>
              <a:t>CSS,</a:t>
            </a:r>
            <a:r>
              <a:rPr lang="zh-CN" altLang="en-US" dirty="0"/>
              <a:t> </a:t>
            </a:r>
            <a:r>
              <a:rPr lang="en-US" altLang="zh-CN" dirty="0"/>
              <a:t>JavaScript </a:t>
            </a:r>
            <a:r>
              <a:rPr lang="zh-CN" altLang="en-US" dirty="0"/>
              <a:t>文件。</a:t>
            </a:r>
            <a:endParaRPr lang="en-US" altLang="zh-CN" dirty="0"/>
          </a:p>
          <a:p>
            <a:pPr marL="0" indent="0">
              <a:spcBef>
                <a:spcPts val="1800"/>
              </a:spcBef>
              <a:buNone/>
            </a:pPr>
            <a:r>
              <a:rPr lang="zh-CN" altLang="en-US" dirty="0"/>
              <a:t>一些框架能够处理数据输入、页面之间的路由等。</a:t>
            </a:r>
            <a:endParaRPr lang="en-US" altLang="zh-CN" dirty="0"/>
          </a:p>
          <a:p>
            <a:pPr marL="0" indent="0">
              <a:spcBef>
                <a:spcPts val="1800"/>
              </a:spcBef>
              <a:buNone/>
            </a:pPr>
            <a:r>
              <a:rPr lang="zh-CN" altLang="en-US" dirty="0"/>
              <a:t>有一类框架称为单页应用（</a:t>
            </a:r>
            <a:r>
              <a:rPr lang="en-US" altLang="zh-CN" dirty="0"/>
              <a:t>Single Page Application</a:t>
            </a:r>
            <a:r>
              <a:rPr lang="zh-CN" altLang="en-US" dirty="0"/>
              <a:t>），比如</a:t>
            </a:r>
            <a:r>
              <a:rPr lang="en-US" altLang="zh-CN" dirty="0"/>
              <a:t>Angular, React, Vue.js</a:t>
            </a:r>
          </a:p>
        </p:txBody>
      </p:sp>
      <p:pic>
        <p:nvPicPr>
          <p:cNvPr id="2050" name="Picture 2" descr="为什么用 Angular 的比用 Vue/React 的少那么多？">
            <a:extLst>
              <a:ext uri="{FF2B5EF4-FFF2-40B4-BE49-F238E27FC236}">
                <a16:creationId xmlns:a16="http://schemas.microsoft.com/office/drawing/2014/main" id="{6E22BBC2-33F9-866D-5A17-153C612A07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390" y="3930650"/>
            <a:ext cx="6342611" cy="247015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32DD4F6-F8B1-327E-491A-B76A2FE7DA3A}"/>
              </a:ext>
            </a:extLst>
          </p:cNvPr>
          <p:cNvSpPr txBox="1"/>
          <p:nvPr/>
        </p:nvSpPr>
        <p:spPr>
          <a:xfrm>
            <a:off x="586390" y="6546263"/>
            <a:ext cx="3125856" cy="161583"/>
          </a:xfrm>
          <a:prstGeom prst="rect">
            <a:avLst/>
          </a:prstGeom>
          <a:noFill/>
        </p:spPr>
        <p:txBody>
          <a:bodyPr wrap="none" lIns="0" tIns="0" rIns="0" bIns="0" rtlCol="0">
            <a:spAutoFit/>
          </a:bodyPr>
          <a:lstStyle/>
          <a:p>
            <a:pPr algn="l"/>
            <a:r>
              <a:rPr lang="zh-CN" altLang="en-US" sz="1050" dirty="0">
                <a:gradFill>
                  <a:gsLst>
                    <a:gs pos="2917">
                      <a:schemeClr val="tx1"/>
                    </a:gs>
                    <a:gs pos="30000">
                      <a:schemeClr val="tx1"/>
                    </a:gs>
                  </a:gsLst>
                  <a:lin ang="5400000" scaled="0"/>
                </a:gradFill>
              </a:rPr>
              <a:t>图片来源</a:t>
            </a:r>
            <a:r>
              <a:rPr lang="en-US" altLang="zh-CN" sz="1050" dirty="0">
                <a:gradFill>
                  <a:gsLst>
                    <a:gs pos="2917">
                      <a:schemeClr val="tx1"/>
                    </a:gs>
                    <a:gs pos="30000">
                      <a:schemeClr val="tx1"/>
                    </a:gs>
                  </a:gsLst>
                  <a:lin ang="5400000" scaled="0"/>
                </a:gradFill>
              </a:rPr>
              <a:t>: https://zhuanlan.zhihu.com/p/100604027</a:t>
            </a:r>
            <a:endParaRPr lang="en-US" sz="105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8768912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zh-CN" altLang="en-US" dirty="0"/>
              <a:t>后端</a:t>
            </a:r>
            <a:endParaRPr lang="en-US" dirty="0"/>
          </a:p>
        </p:txBody>
      </p:sp>
      <p:sp>
        <p:nvSpPr>
          <p:cNvPr id="6" name="Text Placeholder 5"/>
          <p:cNvSpPr>
            <a:spLocks noGrp="1"/>
          </p:cNvSpPr>
          <p:nvPr>
            <p:ph type="body" sz="quarter" idx="10"/>
          </p:nvPr>
        </p:nvSpPr>
        <p:spPr>
          <a:xfrm>
            <a:off x="584200" y="1435497"/>
            <a:ext cx="11018520" cy="2031325"/>
          </a:xfrm>
        </p:spPr>
        <p:txBody>
          <a:bodyPr/>
          <a:lstStyle/>
          <a:p>
            <a:pPr marL="0" indent="0">
              <a:spcBef>
                <a:spcPts val="1200"/>
              </a:spcBef>
              <a:buNone/>
            </a:pPr>
            <a:r>
              <a:rPr lang="zh-CN" altLang="en-US" dirty="0"/>
              <a:t>后端负责处理前端发来的</a:t>
            </a:r>
            <a:r>
              <a:rPr lang="en-US" altLang="zh-CN" dirty="0"/>
              <a:t>HTTP</a:t>
            </a:r>
            <a:r>
              <a:rPr lang="zh-CN" altLang="en-US" dirty="0"/>
              <a:t>请求，并且返回处理后的数据。</a:t>
            </a:r>
            <a:endParaRPr lang="en-US" altLang="zh-CN" dirty="0"/>
          </a:p>
          <a:p>
            <a:pPr marL="0" indent="0">
              <a:spcBef>
                <a:spcPts val="1200"/>
              </a:spcBef>
              <a:buNone/>
            </a:pPr>
            <a:r>
              <a:rPr lang="zh-CN" altLang="en-US" dirty="0"/>
              <a:t>后端可以是</a:t>
            </a:r>
            <a:r>
              <a:rPr lang="en-US" altLang="zh-CN" dirty="0"/>
              <a:t>Web</a:t>
            </a:r>
            <a:r>
              <a:rPr lang="zh-CN" altLang="en-US" dirty="0"/>
              <a:t>服务器（</a:t>
            </a:r>
            <a:r>
              <a:rPr lang="en-US" altLang="zh-CN" dirty="0"/>
              <a:t>Tomcat, …</a:t>
            </a:r>
            <a:r>
              <a:rPr lang="zh-CN" altLang="en-US" dirty="0"/>
              <a:t>），轻量框架（</a:t>
            </a:r>
            <a:r>
              <a:rPr lang="en-US" altLang="zh-CN" dirty="0"/>
              <a:t>Flask, …</a:t>
            </a:r>
            <a:r>
              <a:rPr lang="zh-CN" altLang="en-US" dirty="0"/>
              <a:t>），或者</a:t>
            </a:r>
            <a:r>
              <a:rPr lang="en-US" altLang="zh-CN" dirty="0"/>
              <a:t>API</a:t>
            </a:r>
          </a:p>
          <a:p>
            <a:pPr marL="0" indent="0">
              <a:spcBef>
                <a:spcPts val="1200"/>
              </a:spcBef>
              <a:buNone/>
            </a:pPr>
            <a:r>
              <a:rPr lang="zh-CN" altLang="en-US" dirty="0"/>
              <a:t>编程语言可以是</a:t>
            </a:r>
            <a:r>
              <a:rPr lang="en-US" altLang="zh-CN" dirty="0"/>
              <a:t>Java</a:t>
            </a:r>
            <a:r>
              <a:rPr lang="zh-CN" altLang="en-US" dirty="0"/>
              <a:t>，</a:t>
            </a:r>
            <a:r>
              <a:rPr lang="en-US" altLang="zh-CN" dirty="0"/>
              <a:t>Python</a:t>
            </a:r>
            <a:r>
              <a:rPr lang="zh-CN" altLang="en-US" dirty="0"/>
              <a:t>，</a:t>
            </a:r>
            <a:r>
              <a:rPr lang="en-US" altLang="zh-CN" dirty="0"/>
              <a:t>JavaScript</a:t>
            </a:r>
            <a:r>
              <a:rPr lang="zh-CN" altLang="en-US" dirty="0"/>
              <a:t>等。</a:t>
            </a:r>
            <a:endParaRPr lang="en-US" dirty="0"/>
          </a:p>
        </p:txBody>
      </p:sp>
    </p:spTree>
    <p:extLst>
      <p:ext uri="{BB962C8B-B14F-4D97-AF65-F5344CB8AC3E}">
        <p14:creationId xmlns:p14="http://schemas.microsoft.com/office/powerpoint/2010/main" val="3981382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zh-CN" altLang="en-US" dirty="0"/>
              <a:t>什么是</a:t>
            </a:r>
            <a:r>
              <a:rPr lang="en-US" dirty="0"/>
              <a:t>API?</a:t>
            </a:r>
          </a:p>
        </p:txBody>
      </p:sp>
      <p:sp>
        <p:nvSpPr>
          <p:cNvPr id="3" name="Subtitle"/>
          <p:cNvSpPr>
            <a:spLocks noGrp="1"/>
          </p:cNvSpPr>
          <p:nvPr>
            <p:ph sz="quarter" idx="10"/>
          </p:nvPr>
        </p:nvSpPr>
        <p:spPr>
          <a:xfrm>
            <a:off x="584200" y="1435100"/>
            <a:ext cx="11018838" cy="17235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algn="l"/>
            <a:r>
              <a:rPr lang="en-US" altLang="zh-CN" b="0" i="0" dirty="0">
                <a:solidFill>
                  <a:srgbClr val="171717"/>
                </a:solidFill>
                <a:effectLst/>
                <a:latin typeface="Segoe UI" panose="020B0502040204020203" pitchFamily="34" charset="0"/>
              </a:rPr>
              <a:t>API</a:t>
            </a:r>
            <a:r>
              <a:rPr lang="zh-CN" altLang="en-US" b="0" i="0" dirty="0">
                <a:solidFill>
                  <a:srgbClr val="171717"/>
                </a:solidFill>
                <a:effectLst/>
                <a:latin typeface="Segoe UI" panose="020B0502040204020203" pitchFamily="34" charset="0"/>
              </a:rPr>
              <a:t>（</a:t>
            </a:r>
            <a:r>
              <a:rPr lang="en-US" altLang="zh-CN" b="0" i="0" dirty="0">
                <a:solidFill>
                  <a:srgbClr val="171717"/>
                </a:solidFill>
                <a:effectLst/>
                <a:latin typeface="Segoe UI" panose="020B0502040204020203" pitchFamily="34" charset="0"/>
              </a:rPr>
              <a:t>Application Programming Interface</a:t>
            </a:r>
            <a:r>
              <a:rPr lang="zh-CN" altLang="en-US" b="0" i="0" dirty="0">
                <a:solidFill>
                  <a:srgbClr val="171717"/>
                </a:solidFill>
                <a:effectLst/>
                <a:latin typeface="Segoe UI" panose="020B0502040204020203" pitchFamily="34" charset="0"/>
              </a:rPr>
              <a:t>，应用程序编程接口）是一些预先定义的函数，应用将自身的服务能力封装成</a:t>
            </a:r>
            <a:r>
              <a:rPr lang="en-US" altLang="zh-CN" b="0" i="0" dirty="0">
                <a:solidFill>
                  <a:srgbClr val="171717"/>
                </a:solidFill>
                <a:effectLst/>
                <a:latin typeface="Segoe UI" panose="020B0502040204020203" pitchFamily="34" charset="0"/>
              </a:rPr>
              <a:t>API</a:t>
            </a:r>
            <a:r>
              <a:rPr lang="zh-CN" altLang="en-US" b="0" i="0" dirty="0">
                <a:solidFill>
                  <a:srgbClr val="171717"/>
                </a:solidFill>
                <a:effectLst/>
                <a:latin typeface="Segoe UI" panose="020B0502040204020203" pitchFamily="34" charset="0"/>
              </a:rPr>
              <a:t>，并通过</a:t>
            </a:r>
            <a:r>
              <a:rPr lang="en-US" altLang="zh-CN" b="0" i="0" dirty="0">
                <a:solidFill>
                  <a:srgbClr val="171717"/>
                </a:solidFill>
                <a:effectLst/>
                <a:latin typeface="Segoe UI" panose="020B0502040204020203" pitchFamily="34" charset="0"/>
              </a:rPr>
              <a:t>API</a:t>
            </a:r>
            <a:r>
              <a:rPr lang="zh-CN" altLang="en-US" b="0" i="0" dirty="0">
                <a:solidFill>
                  <a:srgbClr val="171717"/>
                </a:solidFill>
                <a:effectLst/>
                <a:latin typeface="Segoe UI" panose="020B0502040204020203" pitchFamily="34" charset="0"/>
              </a:rPr>
              <a:t>网关开放给用户调用。</a:t>
            </a:r>
            <a:r>
              <a:rPr lang="en-US" altLang="zh-CN" b="0" i="0" dirty="0">
                <a:solidFill>
                  <a:srgbClr val="171717"/>
                </a:solidFill>
                <a:effectLst/>
                <a:latin typeface="Segoe UI" panose="020B0502040204020203" pitchFamily="34" charset="0"/>
              </a:rPr>
              <a:t>API</a:t>
            </a:r>
            <a:r>
              <a:rPr lang="zh-CN" altLang="en-US" b="0" i="0" dirty="0">
                <a:solidFill>
                  <a:srgbClr val="171717"/>
                </a:solidFill>
                <a:effectLst/>
                <a:latin typeface="Segoe UI" panose="020B0502040204020203" pitchFamily="34" charset="0"/>
              </a:rPr>
              <a:t>包括基本信息、前后端的请求路径和参数以及请求相关协议。</a:t>
            </a:r>
            <a:endParaRPr lang="en-US" b="0" i="0" dirty="0">
              <a:solidFill>
                <a:srgbClr val="171717"/>
              </a:solidFill>
              <a:effectLst/>
              <a:latin typeface="Segoe UI" panose="020B0502040204020203" pitchFamily="34" charset="0"/>
            </a:endParaRPr>
          </a:p>
        </p:txBody>
      </p:sp>
      <p:pic>
        <p:nvPicPr>
          <p:cNvPr id="1026" name="Picture 2" descr="REST API Definition: What are REST APIs (RESTful APIs)?">
            <a:extLst>
              <a:ext uri="{FF2B5EF4-FFF2-40B4-BE49-F238E27FC236}">
                <a16:creationId xmlns:a16="http://schemas.microsoft.com/office/drawing/2014/main" id="{9F37BE12-DAEF-D6BB-CBE1-53CFBED72CA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3637" b="28832"/>
          <a:stretch/>
        </p:blipFill>
        <p:spPr bwMode="auto">
          <a:xfrm>
            <a:off x="1626394" y="3587909"/>
            <a:ext cx="8934450" cy="253095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6B78FCE4F94D941B32D6B6061C29C09" ma:contentTypeVersion="12" ma:contentTypeDescription="Create a new document." ma:contentTypeScope="" ma:versionID="31624e6d8e043a6a1f4b09adabada31e">
  <xsd:schema xmlns:xsd="http://www.w3.org/2001/XMLSchema" xmlns:xs="http://www.w3.org/2001/XMLSchema" xmlns:p="http://schemas.microsoft.com/office/2006/metadata/properties" xmlns:ns2="976fdccd-ca8b-4477-a16f-3129ac8e5ee5" xmlns:ns3="6d3b3f7c-4b71-40c9-8fff-4f7fb96ddea0" targetNamespace="http://schemas.microsoft.com/office/2006/metadata/properties" ma:root="true" ma:fieldsID="66ee5bbb11c78621360800e3e78489b1" ns2:_="" ns3:_="">
    <xsd:import namespace="976fdccd-ca8b-4477-a16f-3129ac8e5ee5"/>
    <xsd:import namespace="6d3b3f7c-4b71-40c9-8fff-4f7fb96ddea0"/>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6fdccd-ca8b-4477-a16f-3129ac8e5ee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d3b3f7c-4b71-40c9-8fff-4f7fb96ddea0"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6d3b3f7c-4b71-40c9-8fff-4f7fb96ddea0" xsi:nil="true"/>
  </documentManagement>
</p:properties>
</file>

<file path=customXml/itemProps1.xml><?xml version="1.0" encoding="utf-8"?>
<ds:datastoreItem xmlns:ds="http://schemas.openxmlformats.org/officeDocument/2006/customXml" ds:itemID="{CE5F0CDA-BD34-485A-92BD-16A779012AE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6fdccd-ca8b-4477-a16f-3129ac8e5ee5"/>
    <ds:schemaRef ds:uri="6d3b3f7c-4b71-40c9-8fff-4f7fb96dde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www.w3.org/XML/1998/namespace"/>
    <ds:schemaRef ds:uri="http://purl.org/dc/elements/1.1/"/>
    <ds:schemaRef ds:uri="976fdccd-ca8b-4477-a16f-3129ac8e5ee5"/>
    <ds:schemaRef ds:uri="http://schemas.openxmlformats.org/package/2006/metadata/core-properties"/>
    <ds:schemaRef ds:uri="http://purl.org/dc/terms/"/>
    <ds:schemaRef ds:uri="http://schemas.microsoft.com/office/2006/documentManagement/types"/>
    <ds:schemaRef ds:uri="http://schemas.microsoft.com/office/infopath/2007/PartnerControls"/>
    <ds:schemaRef ds:uri="http://purl.org/dc/dcmitype/"/>
    <ds:schemaRef ds:uri="http://schemas.microsoft.com/office/2006/metadata/properties"/>
    <ds:schemaRef ds:uri="6d3b3f7c-4b71-40c9-8fff-4f7fb96ddea0"/>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WHITE TEMPLATE</Template>
  <TotalTime>3224</TotalTime>
  <Words>3118</Words>
  <Application>Microsoft Office PowerPoint</Application>
  <PresentationFormat>Widescreen</PresentationFormat>
  <Paragraphs>218</Paragraphs>
  <Slides>25</Slides>
  <Notes>25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25</vt:i4>
      </vt:variant>
    </vt:vector>
  </HeadingPairs>
  <TitlesOfParts>
    <vt:vector size="34" baseType="lpstr">
      <vt:lpstr>Arial</vt:lpstr>
      <vt:lpstr>Consolas</vt:lpstr>
      <vt:lpstr>Segoe UI</vt:lpstr>
      <vt:lpstr>Segoe UI Light</vt:lpstr>
      <vt:lpstr>Segoe UI Semibold</vt:lpstr>
      <vt:lpstr>Segoe UI Semilight</vt:lpstr>
      <vt:lpstr>Wingdings</vt:lpstr>
      <vt:lpstr>WHITE TEMPLATE</vt:lpstr>
      <vt:lpstr>SOFT BLACK TEMPLATE</vt:lpstr>
      <vt:lpstr>PowerPoint Presentation</vt:lpstr>
      <vt:lpstr> Global Azure 2022 Web开发 &amp; Azure云计算</vt:lpstr>
      <vt:lpstr>活动议程</vt:lpstr>
      <vt:lpstr>Web开发基础知识</vt:lpstr>
      <vt:lpstr>什么是Web开发？</vt:lpstr>
      <vt:lpstr>前端</vt:lpstr>
      <vt:lpstr>前端Web框架</vt:lpstr>
      <vt:lpstr>后端</vt:lpstr>
      <vt:lpstr>什么是API?</vt:lpstr>
      <vt:lpstr>Web开发流程</vt:lpstr>
      <vt:lpstr>Azure云服务</vt:lpstr>
      <vt:lpstr>云计算</vt:lpstr>
      <vt:lpstr>Azure</vt:lpstr>
      <vt:lpstr>免费体验Azure</vt:lpstr>
      <vt:lpstr>Azure Static Web Apps 服务</vt:lpstr>
      <vt:lpstr>情景</vt:lpstr>
      <vt:lpstr>Azure Static Web Apps 介绍</vt:lpstr>
      <vt:lpstr>Optional APIs</vt:lpstr>
      <vt:lpstr>主要特点</vt:lpstr>
      <vt:lpstr>演示</vt:lpstr>
      <vt:lpstr>知识回顾</vt:lpstr>
      <vt:lpstr>Question</vt:lpstr>
      <vt:lpstr>Question</vt:lpstr>
      <vt:lpstr>Additional resources</vt:lpstr>
      <vt:lpstr>感谢您参与本次活动！</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Wenwei Lin</cp:lastModifiedBy>
  <cp:revision>117</cp:revision>
  <dcterms:created xsi:type="dcterms:W3CDTF">2019-03-28T18:40:02Z</dcterms:created>
  <dcterms:modified xsi:type="dcterms:W3CDTF">2022-05-06T08:55:14Z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0x010100F6B78FCE4F94D941B32D6B6061C29C09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